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7" r:id="rId3"/>
    <p:sldId id="298" r:id="rId4"/>
    <p:sldId id="308" r:id="rId5"/>
    <p:sldId id="311" r:id="rId6"/>
    <p:sldId id="299" r:id="rId7"/>
    <p:sldId id="300" r:id="rId8"/>
    <p:sldId id="304" r:id="rId9"/>
    <p:sldId id="309" r:id="rId10"/>
    <p:sldId id="305" r:id="rId11"/>
    <p:sldId id="306" r:id="rId12"/>
    <p:sldId id="303" r:id="rId13"/>
    <p:sldId id="301" r:id="rId14"/>
    <p:sldId id="310"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8" d="100"/>
          <a:sy n="78" d="100"/>
        </p:scale>
        <p:origin x="-1146" y="300"/>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0" y="0"/>
            <a:ext cx="9144000" cy="0"/>
          </a:xfrm>
          <a:prstGeom prst="rect">
            <a:avLst/>
          </a:prstGeom>
          <a:noFill/>
          <a:ln w="9525">
            <a:noFill/>
            <a:miter lim="800000"/>
            <a:headEnd/>
            <a:tailEnd/>
          </a:ln>
          <a:effectLst/>
        </p:spPr>
        <p:txBody>
          <a:bodyPr wrap="none" anchor="ctr">
            <a:spAutoFit/>
          </a:bodyPr>
          <a:lstStyle/>
          <a:p>
            <a:pPr>
              <a:defRPr/>
            </a:pPr>
            <a:endParaRPr lang="en-US"/>
          </a:p>
        </p:txBody>
      </p:sp>
      <p:pic>
        <p:nvPicPr>
          <p:cNvPr id="5" name="Picture 1" descr="ts-logo-izbor"/>
          <p:cNvPicPr>
            <a:picLocks noChangeAspect="1" noChangeArrowheads="1"/>
          </p:cNvPicPr>
          <p:nvPr userDrawn="1"/>
        </p:nvPicPr>
        <p:blipFill>
          <a:blip r:embed="rId2"/>
          <a:srcRect/>
          <a:stretch>
            <a:fillRect/>
          </a:stretch>
        </p:blipFill>
        <p:spPr bwMode="auto">
          <a:xfrm>
            <a:off x="6096000" y="6096000"/>
            <a:ext cx="2819400" cy="574675"/>
          </a:xfrm>
          <a:prstGeom prst="rect">
            <a:avLst/>
          </a:prstGeom>
          <a:noFill/>
          <a:ln w="9525">
            <a:noFill/>
            <a:miter lim="800000"/>
            <a:headEnd/>
            <a:tailEnd/>
          </a:ln>
        </p:spPr>
      </p:pic>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Date Placeholder 3"/>
          <p:cNvSpPr>
            <a:spLocks noGrp="1"/>
          </p:cNvSpPr>
          <p:nvPr>
            <p:ph type="dt" sz="half" idx="10"/>
          </p:nvPr>
        </p:nvSpPr>
        <p:spPr/>
        <p:txBody>
          <a:bodyPr/>
          <a:lstStyle>
            <a:lvl1pPr>
              <a:defRPr/>
            </a:lvl1pPr>
          </a:lstStyle>
          <a:p>
            <a:pPr>
              <a:defRPr/>
            </a:pPr>
            <a:fld id="{3527C53A-161A-4DA2-92D5-7FBEC114C001}" type="datetimeFigureOut">
              <a:rPr lang="en-US"/>
              <a:pPr>
                <a:defRPr/>
              </a:pPr>
              <a:t>10/16/2013</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735FA90A-887D-4362-ACD7-DC6CBB35B52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CE51BCF-CE6E-4F13-85F5-49EB04EA6856}" type="datetimeFigureOut">
              <a:rPr lang="en-US"/>
              <a:pPr>
                <a:defRPr/>
              </a:pPr>
              <a:t>10/16/2013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A5EE0E6-AC2B-4446-B6FF-A0929EA395D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00377BE-A2B2-4AAE-B5FD-CBB94C2E547D}" type="datetimeFigureOut">
              <a:rPr lang="en-US"/>
              <a:pPr>
                <a:defRPr/>
              </a:pPr>
              <a:t>10/16/2013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39335E3-252C-4171-8EC8-863ED11E7F5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9D5383F-48D7-4CBB-99D3-26C74F28A533}" type="datetimeFigureOut">
              <a:rPr lang="en-US"/>
              <a:pPr>
                <a:defRPr/>
              </a:pPr>
              <a:t>10/16/2013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32495A1-AE47-4CB2-95CE-9D04E0F587D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6B1DC59-6F15-449B-A560-083EE77DF7F6}" type="datetimeFigureOut">
              <a:rPr lang="en-US"/>
              <a:pPr>
                <a:defRPr/>
              </a:pPr>
              <a:t>10/16/2013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90F8DE6-9DBC-41BC-969A-65026771674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280DBDF-2337-4A16-A7A1-482A0AA90942}" type="datetimeFigureOut">
              <a:rPr lang="en-US"/>
              <a:pPr>
                <a:defRPr/>
              </a:pPr>
              <a:t>10/16/2013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5A6EAFD-F098-4744-9C06-E8D6E02315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7955F6C3-94D9-47BE-8D70-1B657AF53354}" type="datetimeFigureOut">
              <a:rPr lang="en-US"/>
              <a:pPr>
                <a:defRPr/>
              </a:pPr>
              <a:t>10/16/2013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8D4638B-2ACA-42E0-8B14-3F9A54631CD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C34AAE11-3FE5-49E4-894A-F0566E5D9070}" type="datetimeFigureOut">
              <a:rPr lang="en-US"/>
              <a:pPr>
                <a:defRPr/>
              </a:pPr>
              <a:t>10/16/2013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9D9321A-BF5D-4493-B65B-C9B53B4EC52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079740C-2A49-48DA-A3CF-79476B94850A}" type="datetimeFigureOut">
              <a:rPr lang="en-US"/>
              <a:pPr>
                <a:defRPr/>
              </a:pPr>
              <a:t>10/16/2013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82B5AFC-0A9A-4EFC-A89C-E8A328D9DA6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958607B-6696-448F-B69B-DE34093C5887}" type="datetimeFigureOut">
              <a:rPr lang="en-US"/>
              <a:pPr>
                <a:defRPr/>
              </a:pPr>
              <a:t>10/16/2013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6212AC7-177F-41FE-A8BD-26220095DF7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36FD937-232F-4AB5-9A12-21E01A741B5B}" type="datetimeFigureOut">
              <a:rPr lang="en-US"/>
              <a:pPr>
                <a:defRPr/>
              </a:pPr>
              <a:t>10/16/2013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F11D06E-AF30-49CE-9FBA-5FFCFFDA076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40D43B6D-A0E0-4C5A-AFB4-65BE05E92C00}" type="datetimeFigureOut">
              <a:rPr lang="en-US"/>
              <a:pPr>
                <a:defRPr/>
              </a:pPr>
              <a:t>10/16/2013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91D71759-A9E5-40A6-BA47-3C343606B6FE}" type="slidenum">
              <a:rPr lang="en-US"/>
              <a:pPr>
                <a:defRPr/>
              </a:pPr>
              <a:t>‹#›</a:t>
            </a:fld>
            <a:endParaRPr lang="en-US"/>
          </a:p>
        </p:txBody>
      </p:sp>
      <p:pic>
        <p:nvPicPr>
          <p:cNvPr id="7" name="Picture 1" descr="ts-logo-izbor"/>
          <p:cNvPicPr>
            <a:picLocks noChangeAspect="1" noChangeArrowheads="1"/>
          </p:cNvPicPr>
          <p:nvPr userDrawn="1"/>
        </p:nvPicPr>
        <p:blipFill>
          <a:blip r:embed="rId13"/>
          <a:srcRect/>
          <a:stretch>
            <a:fillRect/>
          </a:stretch>
        </p:blipFill>
        <p:spPr bwMode="auto">
          <a:xfrm>
            <a:off x="6096000" y="6096000"/>
            <a:ext cx="2819400" cy="5746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Title 1"/>
          <p:cNvSpPr>
            <a:spLocks noGrp="1"/>
          </p:cNvSpPr>
          <p:nvPr>
            <p:ph type="ctrTitle"/>
          </p:nvPr>
        </p:nvSpPr>
        <p:spPr/>
        <p:txBody>
          <a:bodyPr/>
          <a:lstStyle/>
          <a:p>
            <a:pPr eaLnBrk="1" hangingPunct="1"/>
            <a:r>
              <a:rPr lang="en-US" dirty="0" smtClean="0"/>
              <a:t>Borba </a:t>
            </a:r>
            <a:r>
              <a:rPr lang="x-none" dirty="0" smtClean="0"/>
              <a:t>protiv korupcije u izveštaju Evropske komisije </a:t>
            </a:r>
            <a:r>
              <a:rPr lang="x-none" smtClean="0"/>
              <a:t>za 201</a:t>
            </a:r>
            <a:r>
              <a:rPr lang="en-US" dirty="0" smtClean="0"/>
              <a:t>3</a:t>
            </a:r>
            <a:r>
              <a:rPr lang="x-none" smtClean="0"/>
              <a:t> </a:t>
            </a:r>
            <a:r>
              <a:rPr lang="x-none" dirty="0" smtClean="0"/>
              <a:t/>
            </a:r>
            <a:br>
              <a:rPr lang="x-none" dirty="0" smtClean="0"/>
            </a:br>
            <a:r>
              <a:rPr lang="x-none" dirty="0" smtClean="0"/>
              <a:t>Fight against corruption in EC report for Serbia </a:t>
            </a:r>
            <a:r>
              <a:rPr lang="x-none" smtClean="0"/>
              <a:t>for 201</a:t>
            </a:r>
            <a:r>
              <a:rPr lang="en-US" dirty="0" smtClean="0"/>
              <a:t>3</a:t>
            </a:r>
            <a:r>
              <a:rPr lang="x-none" dirty="0" smtClean="0"/>
              <a:t/>
            </a:r>
            <a:br>
              <a:rPr lang="x-none" dirty="0" smtClean="0"/>
            </a:br>
            <a:endParaRPr lang="en-US" dirty="0" smtClean="0"/>
          </a:p>
        </p:txBody>
      </p:sp>
      <p:sp>
        <p:nvSpPr>
          <p:cNvPr id="3" name="Subtitle 2"/>
          <p:cNvSpPr>
            <a:spLocks noGrp="1"/>
          </p:cNvSpPr>
          <p:nvPr>
            <p:ph type="subTitle" idx="1"/>
          </p:nvPr>
        </p:nvSpPr>
        <p:spPr/>
        <p:txBody>
          <a:bodyPr/>
          <a:lstStyle/>
          <a:p>
            <a:pPr eaLnBrk="1" hangingPunct="1">
              <a:defRPr/>
            </a:pPr>
            <a:r>
              <a:rPr lang="x-none" dirty="0" smtClean="0"/>
              <a:t>Transparentnost - Srbija</a:t>
            </a:r>
            <a:r>
              <a:rPr lang="x-none" smtClean="0"/>
              <a:t> </a:t>
            </a:r>
          </a:p>
          <a:p>
            <a:pPr eaLnBrk="1" hangingPunct="1">
              <a:defRPr/>
            </a:pPr>
            <a:r>
              <a:rPr lang="x-none" dirty="0" smtClean="0"/>
              <a:t>Beograd</a:t>
            </a:r>
            <a:r>
              <a:rPr lang="x-none" smtClean="0"/>
              <a:t>, 1</a:t>
            </a:r>
            <a:r>
              <a:rPr lang="en-US" dirty="0" smtClean="0"/>
              <a:t>7</a:t>
            </a:r>
            <a:r>
              <a:rPr lang="x-none" smtClean="0"/>
              <a:t>. oktobar 201</a:t>
            </a:r>
            <a:r>
              <a:rPr lang="en-US" dirty="0"/>
              <a:t>3</a:t>
            </a:r>
          </a:p>
        </p:txBody>
      </p:sp>
      <p:sp>
        <p:nvSpPr>
          <p:cNvPr id="3076"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Proactive </a:t>
            </a:r>
            <a:r>
              <a:rPr lang="en-US" sz="3600" dirty="0"/>
              <a:t>approach to investigating corruption</a:t>
            </a:r>
          </a:p>
        </p:txBody>
      </p:sp>
      <p:sp>
        <p:nvSpPr>
          <p:cNvPr id="3" name="Content Placeholder 2"/>
          <p:cNvSpPr>
            <a:spLocks noGrp="1"/>
          </p:cNvSpPr>
          <p:nvPr>
            <p:ph idx="1"/>
          </p:nvPr>
        </p:nvSpPr>
        <p:spPr/>
        <p:txBody>
          <a:bodyPr/>
          <a:lstStyle/>
          <a:p>
            <a:pPr lvl="0" algn="just"/>
            <a:r>
              <a:rPr lang="en-US" sz="1600" dirty="0">
                <a:solidFill>
                  <a:prstClr val="black"/>
                </a:solidFill>
              </a:rPr>
              <a:t>A </a:t>
            </a:r>
            <a:r>
              <a:rPr lang="en-US" sz="1600" b="1" dirty="0">
                <a:solidFill>
                  <a:prstClr val="black"/>
                </a:solidFill>
              </a:rPr>
              <a:t>proactive approach to investigating corruption</a:t>
            </a:r>
            <a:r>
              <a:rPr lang="en-US" sz="1600" dirty="0">
                <a:solidFill>
                  <a:prstClr val="black"/>
                </a:solidFill>
              </a:rPr>
              <a:t> needs to be maintained and result into final convictions, included in high profile cases. </a:t>
            </a:r>
            <a:endParaRPr lang="en-US" sz="1600" dirty="0" smtClean="0">
              <a:solidFill>
                <a:prstClr val="black"/>
              </a:solidFill>
            </a:endParaRPr>
          </a:p>
          <a:p>
            <a:pPr lvl="0" algn="just"/>
            <a:r>
              <a:rPr lang="en-US" sz="1600" dirty="0" smtClean="0">
                <a:solidFill>
                  <a:prstClr val="black"/>
                </a:solidFill>
              </a:rPr>
              <a:t>The </a:t>
            </a:r>
            <a:r>
              <a:rPr lang="en-US" sz="1600" dirty="0">
                <a:solidFill>
                  <a:prstClr val="black"/>
                </a:solidFill>
              </a:rPr>
              <a:t>judiciary needs to gradually build up </a:t>
            </a:r>
            <a:r>
              <a:rPr lang="en-US" sz="1600" b="1" dirty="0">
                <a:solidFill>
                  <a:prstClr val="black"/>
                </a:solidFill>
              </a:rPr>
              <a:t>a solid track record of convictions</a:t>
            </a:r>
            <a:r>
              <a:rPr lang="en-US" sz="1600" dirty="0">
                <a:solidFill>
                  <a:prstClr val="black"/>
                </a:solidFill>
              </a:rPr>
              <a:t> in this regard, particularly in cases of misuse of public funds. </a:t>
            </a:r>
            <a:endParaRPr lang="en-US" sz="1600" dirty="0" smtClean="0">
              <a:solidFill>
                <a:prstClr val="black"/>
              </a:solidFill>
            </a:endParaRPr>
          </a:p>
          <a:p>
            <a:pPr lvl="0" algn="just"/>
            <a:r>
              <a:rPr lang="en-US" sz="1600" dirty="0" smtClean="0">
                <a:solidFill>
                  <a:prstClr val="black"/>
                </a:solidFill>
              </a:rPr>
              <a:t>The </a:t>
            </a:r>
            <a:r>
              <a:rPr lang="en-US" sz="1600" dirty="0">
                <a:solidFill>
                  <a:prstClr val="black"/>
                </a:solidFill>
              </a:rPr>
              <a:t>law enforcement bodies need to gain </a:t>
            </a:r>
            <a:r>
              <a:rPr lang="en-US" sz="1600" b="1" dirty="0">
                <a:solidFill>
                  <a:prstClr val="black"/>
                </a:solidFill>
              </a:rPr>
              <a:t>expertise, in particular in financial investigations, </a:t>
            </a:r>
            <a:r>
              <a:rPr lang="en-US" sz="1600" dirty="0">
                <a:solidFill>
                  <a:prstClr val="black"/>
                </a:solidFill>
              </a:rPr>
              <a:t>and to become more proactive. </a:t>
            </a:r>
            <a:endParaRPr lang="sr-Latn-RS" sz="1600" dirty="0" smtClean="0">
              <a:solidFill>
                <a:prstClr val="black"/>
              </a:solidFill>
            </a:endParaRPr>
          </a:p>
          <a:p>
            <a:pPr lvl="0" algn="just"/>
            <a:endParaRPr lang="sr-Latn-RS" sz="1600" dirty="0">
              <a:solidFill>
                <a:prstClr val="black"/>
              </a:solidFill>
            </a:endParaRPr>
          </a:p>
          <a:p>
            <a:pPr lvl="0" algn="just"/>
            <a:r>
              <a:rPr lang="sr-Latn-RS" sz="1600" i="1" dirty="0" smtClean="0">
                <a:solidFill>
                  <a:prstClr val="black"/>
                </a:solidFill>
              </a:rPr>
              <a:t>Komentar: </a:t>
            </a:r>
          </a:p>
          <a:p>
            <a:pPr lvl="0" algn="just"/>
            <a:r>
              <a:rPr lang="sr-Latn-RS" sz="1600" i="1" dirty="0" smtClean="0">
                <a:solidFill>
                  <a:prstClr val="black"/>
                </a:solidFill>
              </a:rPr>
              <a:t>Još snažnije nego ranijih godina ukazuje se na značaj proaktivnog pristupa u ispitivanju korupcije, naročito u slučajevima zloupotrebe javnih sredstava, kao i značaj finansijskih istraga. </a:t>
            </a:r>
          </a:p>
          <a:p>
            <a:pPr lvl="0" algn="just"/>
            <a:r>
              <a:rPr lang="sr-Latn-RS" sz="1600" i="1" dirty="0" smtClean="0">
                <a:solidFill>
                  <a:prstClr val="black"/>
                </a:solidFill>
              </a:rPr>
              <a:t>U vezi sa tim logčno je otvoriti pitanje: da li je cilj koji je Vlada zacrtala Akcionim planom (svega 30% konačnih presuda za korupciju u 2017. u odnosu na 2012) nešto što može biti poželjan ishod, s obzirom na oštre i opravdane kritike učinka na tom polju u ranijim godinama? </a:t>
            </a:r>
            <a:endParaRPr lang="en-US" sz="1600" i="1" dirty="0" smtClean="0">
              <a:solidFill>
                <a:prstClr val="black"/>
              </a:solidFill>
            </a:endParaRPr>
          </a:p>
          <a:p>
            <a:pPr marL="0" indent="0">
              <a:buNone/>
            </a:pPr>
            <a:endParaRPr lang="en-US" dirty="0"/>
          </a:p>
        </p:txBody>
      </p:sp>
    </p:spTree>
    <p:extLst>
      <p:ext uri="{BB962C8B-B14F-4D97-AF65-F5344CB8AC3E}">
        <p14:creationId xmlns:p14="http://schemas.microsoft.com/office/powerpoint/2010/main" val="2489008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Whistle-blowers</a:t>
            </a:r>
            <a:r>
              <a:rPr lang="sr-Latn-RS" dirty="0" smtClean="0"/>
              <a:t>, GRECO, Coordination</a:t>
            </a:r>
            <a:endParaRPr lang="en-US" dirty="0"/>
          </a:p>
        </p:txBody>
      </p:sp>
      <p:sp>
        <p:nvSpPr>
          <p:cNvPr id="3" name="Content Placeholder 2"/>
          <p:cNvSpPr>
            <a:spLocks noGrp="1"/>
          </p:cNvSpPr>
          <p:nvPr>
            <p:ph idx="1"/>
          </p:nvPr>
        </p:nvSpPr>
        <p:spPr/>
        <p:txBody>
          <a:bodyPr/>
          <a:lstStyle/>
          <a:p>
            <a:pPr lvl="0"/>
            <a:r>
              <a:rPr lang="en-US" sz="1600" dirty="0">
                <a:solidFill>
                  <a:prstClr val="black"/>
                </a:solidFill>
              </a:rPr>
              <a:t>There is no efficient and </a:t>
            </a:r>
            <a:r>
              <a:rPr lang="en-US" sz="1600" b="1" dirty="0">
                <a:solidFill>
                  <a:prstClr val="black"/>
                </a:solidFill>
              </a:rPr>
              <a:t>comprehensive legal framework to protect whistle-blowers</a:t>
            </a:r>
            <a:r>
              <a:rPr lang="en-US" sz="1600" dirty="0">
                <a:solidFill>
                  <a:prstClr val="black"/>
                </a:solidFill>
              </a:rPr>
              <a:t>. </a:t>
            </a:r>
            <a:endParaRPr lang="en-US" sz="1600" dirty="0" smtClean="0">
              <a:solidFill>
                <a:prstClr val="black"/>
              </a:solidFill>
            </a:endParaRPr>
          </a:p>
          <a:p>
            <a:pPr lvl="0"/>
            <a:r>
              <a:rPr lang="en-US" sz="1600" b="1" dirty="0" smtClean="0">
                <a:solidFill>
                  <a:prstClr val="black"/>
                </a:solidFill>
              </a:rPr>
              <a:t>Continued </a:t>
            </a:r>
            <a:r>
              <a:rPr lang="en-US" sz="1600" b="1" dirty="0">
                <a:solidFill>
                  <a:prstClr val="black"/>
                </a:solidFill>
              </a:rPr>
              <a:t>political direction</a:t>
            </a:r>
            <a:r>
              <a:rPr lang="en-US" sz="1600" dirty="0">
                <a:solidFill>
                  <a:prstClr val="black"/>
                </a:solidFill>
              </a:rPr>
              <a:t> and </a:t>
            </a:r>
            <a:r>
              <a:rPr lang="en-US" sz="1600" b="1" dirty="0">
                <a:solidFill>
                  <a:prstClr val="black"/>
                </a:solidFill>
              </a:rPr>
              <a:t>improved support for institutions</a:t>
            </a:r>
            <a:r>
              <a:rPr lang="en-US" sz="1600" dirty="0">
                <a:solidFill>
                  <a:prstClr val="black"/>
                </a:solidFill>
              </a:rPr>
              <a:t> is needed, along with </a:t>
            </a:r>
            <a:r>
              <a:rPr lang="en-US" sz="1600" b="1" dirty="0">
                <a:solidFill>
                  <a:prstClr val="black"/>
                </a:solidFill>
              </a:rPr>
              <a:t>more effective inter-agency coordination</a:t>
            </a:r>
            <a:r>
              <a:rPr lang="en-US" sz="1600" dirty="0">
                <a:solidFill>
                  <a:prstClr val="black"/>
                </a:solidFill>
              </a:rPr>
              <a:t> in order to significantly improve performance in combating corruption</a:t>
            </a:r>
            <a:r>
              <a:rPr lang="en-US" sz="1600" dirty="0" smtClean="0">
                <a:solidFill>
                  <a:prstClr val="black"/>
                </a:solidFill>
              </a:rPr>
              <a:t>.</a:t>
            </a:r>
            <a:endParaRPr lang="sr-Latn-RS" sz="1600" dirty="0" smtClean="0">
              <a:solidFill>
                <a:prstClr val="black"/>
              </a:solidFill>
            </a:endParaRPr>
          </a:p>
          <a:p>
            <a:r>
              <a:rPr lang="en-US" sz="1600" dirty="0"/>
              <a:t>Implementation of GRECO recommendations has continued and the Criminal Code was amended in December to comply with the recommendations of the incriminations chapter of GRECO’s third evaluation round of September 2012. </a:t>
            </a:r>
          </a:p>
          <a:p>
            <a:pPr lvl="0"/>
            <a:r>
              <a:rPr lang="sr-Latn-RS" sz="1600" i="1" dirty="0" smtClean="0">
                <a:solidFill>
                  <a:prstClr val="black"/>
                </a:solidFill>
              </a:rPr>
              <a:t>Komentar: </a:t>
            </a:r>
          </a:p>
          <a:p>
            <a:pPr lvl="0"/>
            <a:r>
              <a:rPr lang="sr-Latn-RS" sz="1600" i="1" dirty="0" smtClean="0">
                <a:solidFill>
                  <a:prstClr val="black"/>
                </a:solidFill>
              </a:rPr>
              <a:t>Konstatacija da još uvek ne postoji sveobuhvatni pravni okvir za zaštitu uzbunjivača. </a:t>
            </a:r>
          </a:p>
          <a:p>
            <a:pPr lvl="0"/>
            <a:r>
              <a:rPr lang="sr-Latn-RS" sz="1600" i="1" dirty="0" smtClean="0">
                <a:solidFill>
                  <a:prstClr val="black"/>
                </a:solidFill>
              </a:rPr>
              <a:t>Ukazuje se na potrebu unapređenja saradnje među državnim organima i „kontinuiranog političkog usmeravanja“ i „podrška institucijama“. </a:t>
            </a:r>
          </a:p>
          <a:p>
            <a:pPr lvl="0"/>
            <a:r>
              <a:rPr lang="sr-Latn-RS" sz="1600" i="1" dirty="0" smtClean="0">
                <a:solidFill>
                  <a:prstClr val="black"/>
                </a:solidFill>
              </a:rPr>
              <a:t>Ukazuje se na izmene Krivičnog zakonika radi usklađivanja sa GRECO preporukama.</a:t>
            </a:r>
          </a:p>
          <a:p>
            <a:pPr lvl="0"/>
            <a:r>
              <a:rPr lang="sr-Latn-RS" sz="1600" i="1" dirty="0" smtClean="0">
                <a:solidFill>
                  <a:prstClr val="black"/>
                </a:solidFill>
              </a:rPr>
              <a:t>S druge strane, nema komentara po pitanju procesa izrade Zakona o zaštiti uzbunjivača,  vrste političkog usmeravanja u borbi protiv korupcije koja bi bila priihvatljiva, niti komentara na promene koje su mogle biti unete u Krivični zakonik, ali je propuštena prilika da se to učini.</a:t>
            </a:r>
            <a:endParaRPr lang="en-US" sz="1600" i="1" dirty="0">
              <a:solidFill>
                <a:prstClr val="black"/>
              </a:solidFill>
            </a:endParaRPr>
          </a:p>
          <a:p>
            <a:endParaRPr lang="en-US" dirty="0"/>
          </a:p>
        </p:txBody>
      </p:sp>
    </p:spTree>
    <p:extLst>
      <p:ext uri="{BB962C8B-B14F-4D97-AF65-F5344CB8AC3E}">
        <p14:creationId xmlns:p14="http://schemas.microsoft.com/office/powerpoint/2010/main" val="36125032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n-US" dirty="0" smtClean="0"/>
              <a:t>Areas </a:t>
            </a:r>
            <a:r>
              <a:rPr lang="en-US" dirty="0"/>
              <a:t>vulnerable to corruption </a:t>
            </a:r>
          </a:p>
        </p:txBody>
      </p:sp>
      <p:sp>
        <p:nvSpPr>
          <p:cNvPr id="3" name="Content Placeholder 2"/>
          <p:cNvSpPr>
            <a:spLocks noGrp="1"/>
          </p:cNvSpPr>
          <p:nvPr>
            <p:ph idx="1"/>
          </p:nvPr>
        </p:nvSpPr>
        <p:spPr>
          <a:xfrm>
            <a:off x="457200" y="1268760"/>
            <a:ext cx="8229600" cy="4857403"/>
          </a:xfrm>
        </p:spPr>
        <p:txBody>
          <a:bodyPr/>
          <a:lstStyle/>
          <a:p>
            <a:pPr algn="just"/>
            <a:r>
              <a:rPr lang="en-US" sz="1600" dirty="0"/>
              <a:t>Independent supervision and capacity for early detection of wrongdoing and conflicts </a:t>
            </a:r>
            <a:r>
              <a:rPr lang="en-US" sz="1600" dirty="0" smtClean="0"/>
              <a:t>of interest </a:t>
            </a:r>
            <a:r>
              <a:rPr lang="en-US" sz="1600" dirty="0"/>
              <a:t>in </a:t>
            </a:r>
            <a:r>
              <a:rPr lang="en-US" sz="1600" b="1" dirty="0"/>
              <a:t>public enterprises, </a:t>
            </a:r>
            <a:r>
              <a:rPr lang="en-US" sz="1600" b="1" dirty="0" err="1"/>
              <a:t>privatisation</a:t>
            </a:r>
            <a:r>
              <a:rPr lang="en-US" sz="1600" b="1" dirty="0"/>
              <a:t> procedures and public expenditure</a:t>
            </a:r>
            <a:r>
              <a:rPr lang="en-US" sz="1600" dirty="0"/>
              <a:t> </a:t>
            </a:r>
            <a:r>
              <a:rPr lang="en-US" sz="1600" dirty="0" smtClean="0"/>
              <a:t>are underdeveloped</a:t>
            </a:r>
            <a:r>
              <a:rPr lang="en-US" sz="1600" dirty="0"/>
              <a:t>. </a:t>
            </a:r>
            <a:endParaRPr lang="en-US" sz="1600" dirty="0" smtClean="0"/>
          </a:p>
          <a:p>
            <a:pPr algn="just"/>
            <a:r>
              <a:rPr lang="en-US" sz="1600" b="1" dirty="0" smtClean="0"/>
              <a:t>Local </a:t>
            </a:r>
            <a:r>
              <a:rPr lang="en-US" sz="1600" b="1" dirty="0"/>
              <a:t>corruption</a:t>
            </a:r>
            <a:r>
              <a:rPr lang="en-US" sz="1600" dirty="0"/>
              <a:t> needs attention. </a:t>
            </a:r>
            <a:endParaRPr lang="en-US" sz="1600" dirty="0" smtClean="0"/>
          </a:p>
          <a:p>
            <a:pPr algn="just"/>
            <a:r>
              <a:rPr lang="en-US" sz="1600" b="1" dirty="0" smtClean="0"/>
              <a:t>Health </a:t>
            </a:r>
            <a:r>
              <a:rPr lang="en-US" sz="1600" b="1" dirty="0"/>
              <a:t>and education</a:t>
            </a:r>
            <a:r>
              <a:rPr lang="en-US" sz="1600" dirty="0"/>
              <a:t> remain </a:t>
            </a:r>
            <a:r>
              <a:rPr lang="en-US" sz="1600" dirty="0" smtClean="0"/>
              <a:t>particularly vulnerable </a:t>
            </a:r>
            <a:r>
              <a:rPr lang="en-US" sz="1600" dirty="0"/>
              <a:t>to corruption. Comprehensive risk analyses for areas vulnerable to corruption </a:t>
            </a:r>
            <a:r>
              <a:rPr lang="en-US" sz="1600" dirty="0" smtClean="0"/>
              <a:t>are needed</a:t>
            </a:r>
            <a:r>
              <a:rPr lang="en-US" sz="1600" dirty="0" smtClean="0"/>
              <a:t>.</a:t>
            </a:r>
            <a:endParaRPr lang="sr-Latn-RS" sz="1600" dirty="0" smtClean="0"/>
          </a:p>
          <a:p>
            <a:pPr algn="just"/>
            <a:endParaRPr lang="sr-Latn-RS" sz="1600" i="1" dirty="0" smtClean="0"/>
          </a:p>
          <a:p>
            <a:pPr algn="just"/>
            <a:r>
              <a:rPr lang="sr-Latn-RS" sz="1600" i="1" dirty="0" smtClean="0"/>
              <a:t>Komentar:</a:t>
            </a:r>
          </a:p>
          <a:p>
            <a:pPr algn="just"/>
            <a:r>
              <a:rPr lang="sr-Latn-RS" sz="1600" i="1" dirty="0" smtClean="0"/>
              <a:t>EK dobro ukazuje na oblasti gde smatra da je potrebno osnažiti nadzor (javna preduzeća, privatizacija, javni rashodi). </a:t>
            </a:r>
          </a:p>
          <a:p>
            <a:pPr algn="just"/>
            <a:r>
              <a:rPr lang="sr-Latn-RS" sz="1600" i="1" dirty="0" smtClean="0"/>
              <a:t>Izdvojeni su zdravstvo i obrazovanje kao „posebno ranjive oblasti“. Lista bi mogla da bude i duža, naročito u vezi sa korupcijom koja ometa poslovanje privrednih subjekata (urbanizam, rad inspekcija itd.)</a:t>
            </a:r>
          </a:p>
          <a:p>
            <a:pPr algn="just"/>
            <a:endParaRPr lang="en-US" sz="1600" i="1" dirty="0"/>
          </a:p>
        </p:txBody>
      </p:sp>
    </p:spTree>
    <p:extLst>
      <p:ext uri="{BB962C8B-B14F-4D97-AF65-F5344CB8AC3E}">
        <p14:creationId xmlns:p14="http://schemas.microsoft.com/office/powerpoint/2010/main" val="6260669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lstStyle/>
          <a:p>
            <a:r>
              <a:rPr lang="en-US" dirty="0"/>
              <a:t>Public procurement</a:t>
            </a:r>
          </a:p>
        </p:txBody>
      </p:sp>
      <p:sp>
        <p:nvSpPr>
          <p:cNvPr id="3" name="Content Placeholder 2"/>
          <p:cNvSpPr>
            <a:spLocks noGrp="1"/>
          </p:cNvSpPr>
          <p:nvPr>
            <p:ph idx="1"/>
          </p:nvPr>
        </p:nvSpPr>
        <p:spPr>
          <a:xfrm>
            <a:off x="457200" y="1268760"/>
            <a:ext cx="8229600" cy="4857403"/>
          </a:xfrm>
        </p:spPr>
        <p:txBody>
          <a:bodyPr/>
          <a:lstStyle/>
          <a:p>
            <a:pPr algn="just"/>
            <a:r>
              <a:rPr lang="en-US" sz="1600" dirty="0"/>
              <a:t>There has been </a:t>
            </a:r>
            <a:r>
              <a:rPr lang="en-US" sz="1600" b="1" dirty="0"/>
              <a:t>good progress in the field of public procurement</a:t>
            </a:r>
            <a:r>
              <a:rPr lang="en-US" sz="1600" dirty="0"/>
              <a:t>. The new Law on </a:t>
            </a:r>
            <a:r>
              <a:rPr lang="en-US" sz="1600" dirty="0" smtClean="0"/>
              <a:t>Public Procurement </a:t>
            </a:r>
            <a:r>
              <a:rPr lang="en-US" sz="1600" dirty="0"/>
              <a:t>further aligns the legislation with the </a:t>
            </a:r>
            <a:r>
              <a:rPr lang="en-US" sz="1600" i="1" dirty="0" err="1"/>
              <a:t>acquis</a:t>
            </a:r>
            <a:r>
              <a:rPr lang="en-US" sz="1600" i="1" dirty="0"/>
              <a:t> </a:t>
            </a:r>
            <a:r>
              <a:rPr lang="en-US" sz="1600" dirty="0"/>
              <a:t>and improves public </a:t>
            </a:r>
            <a:r>
              <a:rPr lang="en-US" sz="1600" dirty="0" smtClean="0"/>
              <a:t>procurement procedures</a:t>
            </a:r>
            <a:r>
              <a:rPr lang="en-US" sz="1600" dirty="0"/>
              <a:t>. </a:t>
            </a:r>
            <a:r>
              <a:rPr lang="en-US" sz="1600" b="1" dirty="0"/>
              <a:t>The capacities in this area and in particular of the PPO remain insufficient.</a:t>
            </a:r>
          </a:p>
          <a:p>
            <a:pPr algn="just"/>
            <a:r>
              <a:rPr lang="en-US" sz="1600" dirty="0"/>
              <a:t>Effective coordination between the main stakeholders needs to be ensured. </a:t>
            </a:r>
            <a:endParaRPr lang="en-US" sz="1600" dirty="0" smtClean="0"/>
          </a:p>
          <a:p>
            <a:pPr algn="just"/>
            <a:r>
              <a:rPr lang="en-US" sz="1600" dirty="0" smtClean="0"/>
              <a:t>In general</a:t>
            </a:r>
            <a:r>
              <a:rPr lang="en-US" sz="1600" dirty="0"/>
              <a:t>, tendering authorities do not take appropriate action often enough in cases </a:t>
            </a:r>
            <a:r>
              <a:rPr lang="en-US" sz="1600" dirty="0" smtClean="0"/>
              <a:t>of</a:t>
            </a:r>
            <a:r>
              <a:rPr lang="sr-Latn-RS" sz="1600" dirty="0" smtClean="0"/>
              <a:t> </a:t>
            </a:r>
            <a:r>
              <a:rPr lang="en-US" sz="1600" dirty="0" smtClean="0"/>
              <a:t>established </a:t>
            </a:r>
            <a:r>
              <a:rPr lang="en-US" sz="1600" dirty="0"/>
              <a:t>misuse of public money.</a:t>
            </a:r>
            <a:endParaRPr lang="en-US" sz="1600" dirty="0" smtClean="0"/>
          </a:p>
          <a:p>
            <a:pPr algn="just"/>
            <a:r>
              <a:rPr lang="en-US" sz="1600" dirty="0" smtClean="0"/>
              <a:t>Overall</a:t>
            </a:r>
            <a:r>
              <a:rPr lang="en-US" sz="1600" dirty="0"/>
              <a:t>, </a:t>
            </a:r>
            <a:r>
              <a:rPr lang="en-US" sz="1600" dirty="0" smtClean="0"/>
              <a:t>alignment in </a:t>
            </a:r>
            <a:r>
              <a:rPr lang="en-US" sz="1600" dirty="0"/>
              <a:t>the area of public procurement is moderately advanced</a:t>
            </a:r>
            <a:r>
              <a:rPr lang="en-US" sz="1600" dirty="0" smtClean="0"/>
              <a:t>.</a:t>
            </a:r>
            <a:endParaRPr lang="sr-Latn-RS" sz="1600" dirty="0" smtClean="0"/>
          </a:p>
          <a:p>
            <a:pPr algn="just"/>
            <a:endParaRPr lang="sr-Latn-RS" sz="1600" dirty="0"/>
          </a:p>
          <a:p>
            <a:pPr algn="just"/>
            <a:r>
              <a:rPr lang="sr-Latn-RS" sz="1600" i="1" dirty="0" smtClean="0"/>
              <a:t>Komentar:</a:t>
            </a:r>
          </a:p>
          <a:p>
            <a:pPr algn="just"/>
            <a:r>
              <a:rPr lang="sr-Latn-RS" sz="1600" i="1" dirty="0" smtClean="0"/>
              <a:t>EK hvali umereni napredak na polju javnih nabavki koji je donela primena novog Zakona, ali ukazuje na nedostatak kapaciteta, posebno kod Uprave za javne nabavke kao veliki problem. Takođe, ukazuje se i na nedovoljnu aktivnost naručilaca da preduzmu mere u slučaju utvrđenih zloupotreba.</a:t>
            </a:r>
          </a:p>
          <a:p>
            <a:pPr algn="just"/>
            <a:r>
              <a:rPr lang="sr-Latn-RS" sz="1600" i="1" dirty="0" smtClean="0"/>
              <a:t>Pohvale za zakonska rešenja su opravdane. Međutim, postoje još uve mnogi nepomenuti problemi (npr. pitanje nabavki koje su izuzete iz primene zakona kroz primene međunarodnih sporazuma i zajmova, slabosti kapaciteta Republičke komisije za zaštitu prava u postupcima javnih nabavki, slabih budžetskih inspekcija i internih revizija ...</a:t>
            </a:r>
            <a:endParaRPr lang="en-US" sz="1600" i="1" dirty="0"/>
          </a:p>
        </p:txBody>
      </p:sp>
    </p:spTree>
    <p:extLst>
      <p:ext uri="{BB962C8B-B14F-4D97-AF65-F5344CB8AC3E}">
        <p14:creationId xmlns:p14="http://schemas.microsoft.com/office/powerpoint/2010/main" val="42332790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en-US" dirty="0" smtClean="0"/>
              <a:t>Media </a:t>
            </a:r>
            <a:endParaRPr lang="en-US" dirty="0"/>
          </a:p>
        </p:txBody>
      </p:sp>
      <p:sp>
        <p:nvSpPr>
          <p:cNvPr id="3" name="Content Placeholder 2"/>
          <p:cNvSpPr>
            <a:spLocks noGrp="1"/>
          </p:cNvSpPr>
          <p:nvPr>
            <p:ph idx="1"/>
          </p:nvPr>
        </p:nvSpPr>
        <p:spPr>
          <a:xfrm>
            <a:off x="457200" y="1196752"/>
            <a:ext cx="8229600" cy="4929411"/>
          </a:xfrm>
        </p:spPr>
        <p:txBody>
          <a:bodyPr/>
          <a:lstStyle/>
          <a:p>
            <a:pPr algn="just"/>
            <a:r>
              <a:rPr lang="en-US" sz="1400" dirty="0"/>
              <a:t>Amendments to the law on public </a:t>
            </a:r>
            <a:r>
              <a:rPr lang="en-US" sz="1400" dirty="0" smtClean="0"/>
              <a:t>information now </a:t>
            </a:r>
            <a:r>
              <a:rPr lang="en-US" sz="1400" dirty="0"/>
              <a:t>prevent public authorities from setting up public companies in the media sector</a:t>
            </a:r>
            <a:r>
              <a:rPr lang="en-US" sz="1400" dirty="0" smtClean="0"/>
              <a:t>.</a:t>
            </a:r>
            <a:r>
              <a:rPr lang="sr-Latn-RS" sz="1400" dirty="0" smtClean="0"/>
              <a:t>  </a:t>
            </a:r>
            <a:r>
              <a:rPr lang="en-US" sz="1400" dirty="0" smtClean="0"/>
              <a:t>However</a:t>
            </a:r>
            <a:r>
              <a:rPr lang="en-US" sz="1400" dirty="0"/>
              <a:t>, further steps are still needed to ensure an </a:t>
            </a:r>
            <a:r>
              <a:rPr lang="en-US" sz="1400" b="1" dirty="0"/>
              <a:t>effective implementation of the </a:t>
            </a:r>
            <a:r>
              <a:rPr lang="en-US" sz="1400" b="1" dirty="0" smtClean="0"/>
              <a:t>Media Strategy</a:t>
            </a:r>
            <a:r>
              <a:rPr lang="en-US" sz="1400" dirty="0"/>
              <a:t>.  </a:t>
            </a:r>
            <a:r>
              <a:rPr lang="en-US" sz="1400" dirty="0" smtClean="0"/>
              <a:t>Direct </a:t>
            </a:r>
            <a:r>
              <a:rPr lang="en-US" sz="1400" dirty="0"/>
              <a:t>state financing and control of the media, including the local level, still </a:t>
            </a:r>
            <a:r>
              <a:rPr lang="en-US" sz="1400" dirty="0" smtClean="0"/>
              <a:t>needs to </a:t>
            </a:r>
            <a:r>
              <a:rPr lang="en-US" sz="1400" dirty="0"/>
              <a:t>be comprehensively addressed</a:t>
            </a:r>
            <a:r>
              <a:rPr lang="en-US" sz="1400" dirty="0" smtClean="0"/>
              <a:t>.</a:t>
            </a:r>
            <a:r>
              <a:rPr lang="sr-Latn-RS" sz="1400" dirty="0" smtClean="0"/>
              <a:t> </a:t>
            </a:r>
            <a:r>
              <a:rPr lang="en-US" sz="1400" dirty="0" smtClean="0"/>
              <a:t>Legislative </a:t>
            </a:r>
            <a:r>
              <a:rPr lang="en-US" sz="1400" dirty="0"/>
              <a:t>instruments on public information and the media together with </a:t>
            </a:r>
            <a:r>
              <a:rPr lang="en-US" sz="1400" dirty="0" smtClean="0"/>
              <a:t>public service </a:t>
            </a:r>
            <a:r>
              <a:rPr lang="en-US" sz="1400" dirty="0"/>
              <a:t>broadcasters and electronic communications have yet to be </a:t>
            </a:r>
            <a:r>
              <a:rPr lang="en-US" sz="1400" dirty="0" smtClean="0"/>
              <a:t>adopted</a:t>
            </a:r>
            <a:r>
              <a:rPr lang="en-US" sz="1400" dirty="0" smtClean="0"/>
              <a:t>.</a:t>
            </a:r>
            <a:r>
              <a:rPr lang="sr-Latn-RS" sz="1400" dirty="0" smtClean="0"/>
              <a:t> </a:t>
            </a:r>
            <a:endParaRPr lang="en-US" sz="1400" dirty="0" smtClean="0"/>
          </a:p>
          <a:p>
            <a:pPr algn="just"/>
            <a:r>
              <a:rPr lang="en-US" sz="1400" b="1" dirty="0"/>
              <a:t>Threats </a:t>
            </a:r>
            <a:r>
              <a:rPr lang="en-US" sz="1400" b="1" dirty="0" smtClean="0"/>
              <a:t>and violence </a:t>
            </a:r>
            <a:r>
              <a:rPr lang="en-US" sz="1400" b="1" dirty="0"/>
              <a:t>against journalists</a:t>
            </a:r>
            <a:r>
              <a:rPr lang="en-US" sz="1400" dirty="0"/>
              <a:t> remain a significant factor in </a:t>
            </a:r>
            <a:r>
              <a:rPr lang="en-US" sz="1400" dirty="0" smtClean="0"/>
              <a:t>self-censorship</a:t>
            </a:r>
            <a:r>
              <a:rPr lang="en-US" sz="1400" dirty="0" smtClean="0"/>
              <a:t>.</a:t>
            </a:r>
            <a:r>
              <a:rPr lang="sr-Latn-RS" sz="1400" dirty="0" smtClean="0"/>
              <a:t> </a:t>
            </a:r>
            <a:r>
              <a:rPr lang="en-US" sz="1400" dirty="0" smtClean="0"/>
              <a:t>Reports </a:t>
            </a:r>
            <a:r>
              <a:rPr lang="en-US" sz="1400" dirty="0"/>
              <a:t>of </a:t>
            </a:r>
            <a:r>
              <a:rPr lang="en-US" sz="1400" b="1" dirty="0"/>
              <a:t>orchestrated media campaigns</a:t>
            </a:r>
            <a:r>
              <a:rPr lang="en-US" sz="1400" dirty="0"/>
              <a:t> in certain tabloids against the opposition, coalition partners or independent bodies, detailing investigations or announcing arrests, based on anonymous or leaked sources from the police investigation or prosecution, raise </a:t>
            </a:r>
            <a:r>
              <a:rPr lang="en-US" sz="1400" dirty="0" smtClean="0"/>
              <a:t>concerns. Such </a:t>
            </a:r>
            <a:r>
              <a:rPr lang="en-US" sz="1400" dirty="0"/>
              <a:t>campaigns, detailing investigations or announcing </a:t>
            </a:r>
            <a:r>
              <a:rPr lang="en-US" sz="1400" dirty="0" smtClean="0"/>
              <a:t>arrests, </a:t>
            </a:r>
            <a:r>
              <a:rPr lang="en-US" sz="1400" b="1" dirty="0" smtClean="0"/>
              <a:t>undermine </a:t>
            </a:r>
            <a:r>
              <a:rPr lang="en-US" sz="1400" b="1" dirty="0"/>
              <a:t>trust in the judicial institutions, violate personal data laws and challenge </a:t>
            </a:r>
            <a:r>
              <a:rPr lang="en-US" sz="1400" b="1" dirty="0" smtClean="0"/>
              <a:t>the presumption </a:t>
            </a:r>
            <a:r>
              <a:rPr lang="en-US" sz="1400" b="1" dirty="0"/>
              <a:t>of innocence</a:t>
            </a:r>
            <a:r>
              <a:rPr lang="en-US" sz="1400" dirty="0" smtClean="0"/>
              <a:t>.</a:t>
            </a:r>
          </a:p>
          <a:p>
            <a:pPr algn="just"/>
            <a:r>
              <a:rPr lang="en-US" sz="1400" b="1" dirty="0" smtClean="0"/>
              <a:t>Transparency </a:t>
            </a:r>
            <a:r>
              <a:rPr lang="en-US" sz="1400" b="1" dirty="0"/>
              <a:t>in media ownership and financing of </a:t>
            </a:r>
            <a:r>
              <a:rPr lang="en-US" sz="1400" b="1" dirty="0" smtClean="0"/>
              <a:t>the sector</a:t>
            </a:r>
            <a:r>
              <a:rPr lang="en-US" sz="1400" dirty="0" smtClean="0"/>
              <a:t> </a:t>
            </a:r>
            <a:r>
              <a:rPr lang="en-US" sz="1400" dirty="0"/>
              <a:t>still needs to be comprehensively addressed, particularly as regards direct </a:t>
            </a:r>
            <a:r>
              <a:rPr lang="en-US" sz="1400" dirty="0" smtClean="0"/>
              <a:t>state financing</a:t>
            </a:r>
            <a:r>
              <a:rPr lang="en-US" sz="1400" dirty="0"/>
              <a:t>. </a:t>
            </a:r>
            <a:endParaRPr lang="sr-Latn-RS" sz="1400" dirty="0" smtClean="0"/>
          </a:p>
          <a:p>
            <a:pPr algn="just"/>
            <a:r>
              <a:rPr lang="sr-Latn-RS" sz="1400" i="1" dirty="0" smtClean="0"/>
              <a:t>Komentar: EK dobro uočava glavne probleme – neprimenjivanje medijske strategije, nedovoljnu javnost vlasništva medija, tekstove koji ugrožavaju sudske postupke i privatnost. Međutim, u vezi sa javnošću vlasništva, trebalo bi pomenuti i javnost podataka o krupnim finansijerima, dok bi pitanje informacija objavljenih u tabloidima pre trebalo tretirati u kontekstu propusta u radu istražnih organa i ugroženosti krivičnih istraga i/ili ljudskih prava.</a:t>
            </a:r>
            <a:endParaRPr lang="en-US" sz="1400" i="1" dirty="0"/>
          </a:p>
        </p:txBody>
      </p:sp>
    </p:spTree>
    <p:extLst>
      <p:ext uri="{BB962C8B-B14F-4D97-AF65-F5344CB8AC3E}">
        <p14:creationId xmlns:p14="http://schemas.microsoft.com/office/powerpoint/2010/main" val="1150276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864096"/>
          </a:xfrm>
        </p:spPr>
        <p:txBody>
          <a:bodyPr/>
          <a:lstStyle/>
          <a:p>
            <a:r>
              <a:rPr lang="en-US" dirty="0"/>
              <a:t>Parliament</a:t>
            </a:r>
          </a:p>
        </p:txBody>
      </p:sp>
      <p:sp>
        <p:nvSpPr>
          <p:cNvPr id="3" name="Content Placeholder 2"/>
          <p:cNvSpPr>
            <a:spLocks noGrp="1"/>
          </p:cNvSpPr>
          <p:nvPr>
            <p:ph idx="1"/>
          </p:nvPr>
        </p:nvSpPr>
        <p:spPr>
          <a:xfrm>
            <a:off x="457200" y="980728"/>
            <a:ext cx="8229600" cy="5145435"/>
          </a:xfrm>
        </p:spPr>
        <p:txBody>
          <a:bodyPr/>
          <a:lstStyle/>
          <a:p>
            <a:pPr algn="just"/>
            <a:r>
              <a:rPr lang="en-US" sz="1600" dirty="0"/>
              <a:t>Parliament’s work has </a:t>
            </a:r>
            <a:r>
              <a:rPr lang="en-US" sz="1600" dirty="0" smtClean="0"/>
              <a:t>been made </a:t>
            </a:r>
            <a:r>
              <a:rPr lang="en-US" sz="1600" dirty="0"/>
              <a:t>more transparent by the new practices of publishing voting records and transcripts </a:t>
            </a:r>
            <a:r>
              <a:rPr lang="en-US" sz="1600" dirty="0" smtClean="0"/>
              <a:t>of plenary </a:t>
            </a:r>
            <a:r>
              <a:rPr lang="en-US" sz="1600" dirty="0"/>
              <a:t>debates on the internet and live streaming of plenary debates and </a:t>
            </a:r>
            <a:r>
              <a:rPr lang="en-US" sz="1600" dirty="0" smtClean="0"/>
              <a:t>committees’ sessions</a:t>
            </a:r>
            <a:r>
              <a:rPr lang="en-US" sz="1600" dirty="0"/>
              <a:t>. But urgent procedures with limited consultation and discussion time have </a:t>
            </a:r>
            <a:r>
              <a:rPr lang="en-US" sz="1600" dirty="0" smtClean="0"/>
              <a:t>continued to </a:t>
            </a:r>
            <a:r>
              <a:rPr lang="en-US" sz="1600" dirty="0"/>
              <a:t>be used extensively to enact legislation</a:t>
            </a:r>
            <a:r>
              <a:rPr lang="en-US" sz="1600" dirty="0" smtClean="0"/>
              <a:t>.</a:t>
            </a:r>
            <a:endParaRPr lang="en-US" sz="1600" dirty="0"/>
          </a:p>
          <a:p>
            <a:pPr algn="just"/>
            <a:r>
              <a:rPr lang="en-US" sz="1600" dirty="0"/>
              <a:t>Independent </a:t>
            </a:r>
            <a:r>
              <a:rPr lang="en-US" sz="1600" dirty="0" smtClean="0"/>
              <a:t>Regulatory Bodies </a:t>
            </a:r>
            <a:r>
              <a:rPr lang="en-US" sz="1600" dirty="0"/>
              <a:t>submitted annual reports for 2012 which were debated by the relevant </a:t>
            </a:r>
            <a:r>
              <a:rPr lang="en-US" sz="1600" dirty="0" smtClean="0"/>
              <a:t>committees before </a:t>
            </a:r>
            <a:r>
              <a:rPr lang="en-US" sz="1600" dirty="0"/>
              <a:t>conclusions were examined by the plenary in July. </a:t>
            </a:r>
            <a:r>
              <a:rPr lang="en-US" sz="1600" b="1" dirty="0"/>
              <a:t>But parliament has still given </a:t>
            </a:r>
            <a:r>
              <a:rPr lang="en-US" sz="1600" b="1" dirty="0" smtClean="0"/>
              <a:t>only limited </a:t>
            </a:r>
            <a:r>
              <a:rPr lang="en-US" sz="1600" b="1" dirty="0"/>
              <a:t>consideration and follow-up to their findings and </a:t>
            </a:r>
            <a:r>
              <a:rPr lang="en-US" sz="1600" b="1" dirty="0" smtClean="0"/>
              <a:t>recommendations.</a:t>
            </a:r>
          </a:p>
          <a:p>
            <a:pPr algn="just"/>
            <a:r>
              <a:rPr lang="en-US" sz="1600" i="1" dirty="0"/>
              <a:t>Overall</a:t>
            </a:r>
            <a:r>
              <a:rPr lang="en-US" sz="1600" dirty="0"/>
              <a:t>, the transparency of parliament’s work and its consultation process has improved </a:t>
            </a:r>
            <a:r>
              <a:rPr lang="en-US" sz="1600" dirty="0" smtClean="0"/>
              <a:t>and there </a:t>
            </a:r>
            <a:r>
              <a:rPr lang="en-US" sz="1600" dirty="0"/>
              <a:t>was progress in oversight of the executive. Urgent procedures are still often </a:t>
            </a:r>
            <a:r>
              <a:rPr lang="en-US" sz="1600" dirty="0" smtClean="0"/>
              <a:t>applied, unduly </a:t>
            </a:r>
            <a:r>
              <a:rPr lang="en-US" sz="1600" dirty="0"/>
              <a:t>limiting time and debate for scrutiny of draft legislation. Parliament needs to </a:t>
            </a:r>
            <a:r>
              <a:rPr lang="en-US" sz="1600" dirty="0" smtClean="0"/>
              <a:t>develop a more </a:t>
            </a:r>
            <a:r>
              <a:rPr lang="en-US" sz="1600" dirty="0"/>
              <a:t>proactive approach to the consideration and follow-up of recommendations </a:t>
            </a:r>
            <a:r>
              <a:rPr lang="en-US" sz="1600" dirty="0" smtClean="0"/>
              <a:t>of Independent </a:t>
            </a:r>
            <a:r>
              <a:rPr lang="en-US" sz="1600" dirty="0"/>
              <a:t>Regulatory Bodies. Serbia has not yet enacted changes to the </a:t>
            </a:r>
            <a:r>
              <a:rPr lang="en-US" sz="1600" dirty="0" smtClean="0"/>
              <a:t>electoral framework </a:t>
            </a:r>
            <a:r>
              <a:rPr lang="en-US" sz="1600" dirty="0"/>
              <a:t>as recommended by OSCE/ODIHR</a:t>
            </a:r>
            <a:r>
              <a:rPr lang="en-US" sz="1600" dirty="0" smtClean="0"/>
              <a:t>.</a:t>
            </a:r>
            <a:endParaRPr lang="sr-Cyrl-RS" sz="1600" dirty="0" smtClean="0"/>
          </a:p>
          <a:p>
            <a:pPr algn="just"/>
            <a:r>
              <a:rPr lang="en-GB" sz="1600" i="1" dirty="0" err="1" smtClean="0"/>
              <a:t>Komentar</a:t>
            </a:r>
            <a:r>
              <a:rPr lang="sr-Latn-RS" sz="1600" i="1" dirty="0" smtClean="0"/>
              <a:t>: </a:t>
            </a:r>
          </a:p>
          <a:p>
            <a:pPr algn="just"/>
            <a:r>
              <a:rPr lang="sr-Latn-RS" sz="1600" i="1" dirty="0" smtClean="0"/>
              <a:t>EK hvali povećanje javnosti rada Skupštine. Međutim, trebalo bi istaći da se još uvek ne objavljuju amandmani.</a:t>
            </a:r>
          </a:p>
          <a:p>
            <a:pPr algn="just"/>
            <a:r>
              <a:rPr lang="sr-Latn-RS" sz="1600" i="1" dirty="0" smtClean="0"/>
              <a:t>EK daje veliki značaj razmatranju izveštaja nezavisnih organa i rešavanju problema na koje ukazuju.</a:t>
            </a:r>
          </a:p>
          <a:p>
            <a:pPr algn="just"/>
            <a:r>
              <a:rPr lang="sr-Latn-RS" sz="1600" i="1" dirty="0" smtClean="0"/>
              <a:t>EK konstatuje napredak; međutim, u stvarnosti je nadzor Skupštine nad radom Vlade očigledno nedovoljan.  </a:t>
            </a:r>
            <a:endParaRPr lang="en-US" sz="1600" i="1" dirty="0"/>
          </a:p>
        </p:txBody>
      </p:sp>
    </p:spTree>
    <p:extLst>
      <p:ext uri="{BB962C8B-B14F-4D97-AF65-F5344CB8AC3E}">
        <p14:creationId xmlns:p14="http://schemas.microsoft.com/office/powerpoint/2010/main" val="3731957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936104"/>
          </a:xfrm>
        </p:spPr>
        <p:txBody>
          <a:bodyPr/>
          <a:lstStyle/>
          <a:p>
            <a:r>
              <a:rPr lang="en-US" dirty="0" smtClean="0"/>
              <a:t/>
            </a:r>
            <a:br>
              <a:rPr lang="en-US" dirty="0" smtClean="0"/>
            </a:br>
            <a:r>
              <a:rPr lang="en-US" dirty="0" smtClean="0"/>
              <a:t>Government</a:t>
            </a:r>
            <a:r>
              <a:rPr lang="en-US" dirty="0"/>
              <a:t/>
            </a:r>
            <a:br>
              <a:rPr lang="en-US" dirty="0"/>
            </a:br>
            <a:endParaRPr lang="en-US" dirty="0"/>
          </a:p>
        </p:txBody>
      </p:sp>
      <p:sp>
        <p:nvSpPr>
          <p:cNvPr id="3" name="Content Placeholder 2"/>
          <p:cNvSpPr>
            <a:spLocks noGrp="1"/>
          </p:cNvSpPr>
          <p:nvPr>
            <p:ph idx="1"/>
          </p:nvPr>
        </p:nvSpPr>
        <p:spPr>
          <a:xfrm>
            <a:off x="457200" y="1196752"/>
            <a:ext cx="8229600" cy="4929411"/>
          </a:xfrm>
        </p:spPr>
        <p:txBody>
          <a:bodyPr/>
          <a:lstStyle/>
          <a:p>
            <a:pPr algn="just"/>
            <a:r>
              <a:rPr lang="en-US" sz="1500" dirty="0"/>
              <a:t>In March, the </a:t>
            </a:r>
            <a:r>
              <a:rPr lang="en-US" sz="1500" dirty="0" smtClean="0"/>
              <a:t>government amended </a:t>
            </a:r>
            <a:r>
              <a:rPr lang="en-US" sz="1500" dirty="0"/>
              <a:t>its rules of procedure, </a:t>
            </a:r>
            <a:r>
              <a:rPr lang="en-US" sz="1500" b="1" dirty="0"/>
              <a:t>significantly extending the holding of public </a:t>
            </a:r>
            <a:r>
              <a:rPr lang="en-US" sz="1500" b="1" dirty="0" smtClean="0"/>
              <a:t>consultations</a:t>
            </a:r>
            <a:r>
              <a:rPr lang="en-US" sz="1500" dirty="0" smtClean="0"/>
              <a:t> and </a:t>
            </a:r>
            <a:r>
              <a:rPr lang="en-US" sz="1500" dirty="0"/>
              <a:t>making it compulsory to carry out impact assessments in consultation with the Office </a:t>
            </a:r>
            <a:r>
              <a:rPr lang="en-US" sz="1500" dirty="0" smtClean="0"/>
              <a:t>for the </a:t>
            </a:r>
            <a:r>
              <a:rPr lang="en-US" sz="1500" dirty="0"/>
              <a:t>Regulatory Reform and Impact Analysis. The </a:t>
            </a:r>
            <a:r>
              <a:rPr lang="en-US" sz="1500" b="1" dirty="0"/>
              <a:t>transparency of the legislative </a:t>
            </a:r>
            <a:r>
              <a:rPr lang="en-US" sz="1500" b="1" dirty="0" smtClean="0"/>
              <a:t>drafting process </a:t>
            </a:r>
            <a:r>
              <a:rPr lang="en-US" sz="1500" b="1" dirty="0"/>
              <a:t>should be further enhanced</a:t>
            </a:r>
            <a:r>
              <a:rPr lang="en-US" sz="1500" dirty="0"/>
              <a:t> and sufficient time given for effective consultation of </a:t>
            </a:r>
            <a:r>
              <a:rPr lang="en-US" sz="1500" dirty="0" smtClean="0"/>
              <a:t>all interested </a:t>
            </a:r>
            <a:r>
              <a:rPr lang="en-US" sz="1500" dirty="0"/>
              <a:t>parties to ensure a more predictable legal environment. </a:t>
            </a:r>
            <a:r>
              <a:rPr lang="en-US" sz="1500" b="1" dirty="0"/>
              <a:t>More attention also needs </a:t>
            </a:r>
            <a:r>
              <a:rPr lang="en-US" sz="1500" b="1" dirty="0" smtClean="0"/>
              <a:t>to be </a:t>
            </a:r>
            <a:r>
              <a:rPr lang="en-US" sz="1500" b="1" dirty="0"/>
              <a:t>given to the implementation and monitoring of enacted legislation</a:t>
            </a:r>
            <a:r>
              <a:rPr lang="en-US" sz="1500" b="1" dirty="0" smtClean="0"/>
              <a:t>.</a:t>
            </a:r>
          </a:p>
          <a:p>
            <a:pPr algn="just"/>
            <a:r>
              <a:rPr lang="en-US" sz="1500" dirty="0"/>
              <a:t>The </a:t>
            </a:r>
            <a:r>
              <a:rPr lang="en-US" sz="1500" b="1" dirty="0"/>
              <a:t>government needs to follow up </a:t>
            </a:r>
            <a:r>
              <a:rPr lang="en-US" sz="1500" b="1" dirty="0" smtClean="0"/>
              <a:t>the findings </a:t>
            </a:r>
            <a:r>
              <a:rPr lang="en-US" sz="1500" b="1" dirty="0"/>
              <a:t>and recommendations of independent regulatory bodies actively and to keep a </a:t>
            </a:r>
            <a:r>
              <a:rPr lang="en-US" sz="1500" b="1" dirty="0" smtClean="0"/>
              <a:t>record of </a:t>
            </a:r>
            <a:r>
              <a:rPr lang="en-US" sz="1500" b="1" dirty="0"/>
              <a:t>this follow up</a:t>
            </a:r>
            <a:r>
              <a:rPr lang="en-US" sz="1500" b="1" dirty="0" smtClean="0"/>
              <a:t>.</a:t>
            </a:r>
            <a:endParaRPr lang="sr-Latn-RS" sz="1500" b="1" dirty="0" smtClean="0"/>
          </a:p>
          <a:p>
            <a:pPr algn="just"/>
            <a:r>
              <a:rPr lang="sr-Latn-RS" sz="1500" i="1" dirty="0" smtClean="0"/>
              <a:t>Komentar: </a:t>
            </a:r>
          </a:p>
          <a:p>
            <a:pPr algn="just"/>
            <a:r>
              <a:rPr lang="sr-Latn-RS" sz="1500" i="1" dirty="0" smtClean="0"/>
              <a:t>EK konstatuje bitno unapređenje Vladinog Poslovnika. Međutim, ove promene nisu dovele do bitnog unapređenja prakse javnih rasprava – ne poštuje se ni minimum obaveza koje su propisane u aprilu 2013.  </a:t>
            </a:r>
          </a:p>
          <a:p>
            <a:pPr algn="just"/>
            <a:r>
              <a:rPr lang="sr-Latn-RS" sz="1500" i="1" dirty="0" smtClean="0"/>
              <a:t>EK daje preporuku za unapređenje javnosti zakonodavnog postupka, ali se ne govori detaljno o merama (npr. uređenje lobiranja).  </a:t>
            </a:r>
          </a:p>
          <a:p>
            <a:pPr algn="just"/>
            <a:r>
              <a:rPr lang="sr-Latn-RS" sz="1500" i="1" dirty="0" smtClean="0"/>
              <a:t>EK naglašava bitnost praćenja efekata usvojenih propisa. </a:t>
            </a:r>
          </a:p>
          <a:p>
            <a:pPr algn="just"/>
            <a:r>
              <a:rPr lang="sr-Latn-RS" sz="1500" i="1" dirty="0" smtClean="0"/>
              <a:t>EK traži da Vlada radi po preporukama i nalazima nezavisnih organa. Međutim, nema konstatacije o tome da se one direktno krše. </a:t>
            </a:r>
          </a:p>
          <a:p>
            <a:pPr algn="just"/>
            <a:r>
              <a:rPr lang="sr-Latn-RS" sz="1500" i="1" dirty="0" smtClean="0"/>
              <a:t>Nema komentara u vezi sa organizacijom borbe protiv korupcije unutar Vlade i odsustvu nadzora nad javnim preduzećima.</a:t>
            </a:r>
            <a:endParaRPr lang="sr-Latn-RS" sz="1600" i="1" dirty="0" smtClean="0"/>
          </a:p>
          <a:p>
            <a:pPr algn="just"/>
            <a:endParaRPr lang="en-US" sz="1600" i="1" dirty="0"/>
          </a:p>
        </p:txBody>
      </p:sp>
    </p:spTree>
    <p:extLst>
      <p:ext uri="{BB962C8B-B14F-4D97-AF65-F5344CB8AC3E}">
        <p14:creationId xmlns:p14="http://schemas.microsoft.com/office/powerpoint/2010/main" val="855500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n-US" dirty="0"/>
              <a:t>Public administration</a:t>
            </a:r>
          </a:p>
        </p:txBody>
      </p:sp>
      <p:sp>
        <p:nvSpPr>
          <p:cNvPr id="3" name="Content Placeholder 2"/>
          <p:cNvSpPr>
            <a:spLocks noGrp="1"/>
          </p:cNvSpPr>
          <p:nvPr>
            <p:ph idx="1"/>
          </p:nvPr>
        </p:nvSpPr>
        <p:spPr>
          <a:xfrm>
            <a:off x="457200" y="1268760"/>
            <a:ext cx="8229600" cy="4857403"/>
          </a:xfrm>
        </p:spPr>
        <p:txBody>
          <a:bodyPr/>
          <a:lstStyle/>
          <a:p>
            <a:r>
              <a:rPr lang="en-US" sz="1600" dirty="0"/>
              <a:t>The government undertook to develop a new public administration reform (PAR) </a:t>
            </a:r>
            <a:r>
              <a:rPr lang="en-US" sz="1600" dirty="0" smtClean="0"/>
              <a:t>strategy covering </a:t>
            </a:r>
            <a:r>
              <a:rPr lang="en-US" sz="1600" dirty="0"/>
              <a:t>all key aspects of the horizontal PAR as well as an action plan for 2013-16. The PAR strategy is expected to be adopted until end of 2013</a:t>
            </a:r>
            <a:r>
              <a:rPr lang="en-US" sz="1600" dirty="0" smtClean="0"/>
              <a:t>.</a:t>
            </a:r>
          </a:p>
          <a:p>
            <a:r>
              <a:rPr lang="en-US" sz="1600" dirty="0"/>
              <a:t>With regard to the legislative framework, a new Law on General Administrative </a:t>
            </a:r>
            <a:r>
              <a:rPr lang="en-US" sz="1600" dirty="0" smtClean="0"/>
              <a:t>Procedures and </a:t>
            </a:r>
            <a:r>
              <a:rPr lang="en-US" sz="1600" dirty="0"/>
              <a:t>a Law on local government employees and salaries have yet to be adopted</a:t>
            </a:r>
            <a:r>
              <a:rPr lang="en-US" sz="1600" dirty="0" smtClean="0"/>
              <a:t>.</a:t>
            </a:r>
          </a:p>
          <a:p>
            <a:r>
              <a:rPr lang="en-US" sz="1600" dirty="0"/>
              <a:t>A merit-based civil service system in central and local government needs to be put in place.</a:t>
            </a:r>
          </a:p>
          <a:p>
            <a:r>
              <a:rPr lang="en-US" sz="1600" b="1" dirty="0"/>
              <a:t>Recruitment, particularly for managerial and middle-management positions, is an issue </a:t>
            </a:r>
            <a:r>
              <a:rPr lang="en-US" sz="1600" b="1" dirty="0" smtClean="0"/>
              <a:t>of serious </a:t>
            </a:r>
            <a:r>
              <a:rPr lang="en-US" sz="1600" b="1" dirty="0"/>
              <a:t>concern, as a substantial proportion has been conducted through </a:t>
            </a:r>
            <a:r>
              <a:rPr lang="en-US" sz="1600" b="1" dirty="0" smtClean="0"/>
              <a:t>non-transparent procedures</a:t>
            </a:r>
            <a:r>
              <a:rPr lang="en-US" sz="1600" b="1" dirty="0" smtClean="0"/>
              <a:t>.</a:t>
            </a:r>
            <a:endParaRPr lang="sr-Latn-RS" sz="1600" b="1" dirty="0" smtClean="0"/>
          </a:p>
          <a:p>
            <a:endParaRPr lang="sr-Latn-RS" sz="1600" b="1" dirty="0"/>
          </a:p>
          <a:p>
            <a:r>
              <a:rPr lang="sr-Latn-RS" sz="1600" i="1" dirty="0" smtClean="0"/>
              <a:t>Komentari: </a:t>
            </a:r>
          </a:p>
          <a:p>
            <a:r>
              <a:rPr lang="sr-Latn-RS" sz="1600" i="1" dirty="0" smtClean="0"/>
              <a:t>Daje se na značaju strategiji reforme javne uprave i očekuje donošenje novog ZUP-a i Zakona o službenicima lokalne samouprave, kao bitnih stavki. </a:t>
            </a:r>
          </a:p>
          <a:p>
            <a:r>
              <a:rPr lang="sr-Latn-RS" sz="1600" i="1" dirty="0" smtClean="0"/>
              <a:t>Traži se uspostavljanje meritornog sistema zapošljavanja i napredovanja na svim nivoima.</a:t>
            </a:r>
          </a:p>
          <a:p>
            <a:r>
              <a:rPr lang="sr-Latn-RS" sz="1600" i="1" dirty="0" smtClean="0"/>
              <a:t>Kontatuje se da je u velikom delu imenovanje rukovodilaca srednjeg nivoa bilo izvršeno na netransparentan način. Problem je u stvari veći – ono je izvršeno suprotno Zakonu o državnim službenicima i uz direktni uticaj političkih stranaka. </a:t>
            </a:r>
          </a:p>
          <a:p>
            <a:endParaRPr lang="en-US" sz="1600" i="1" dirty="0" smtClean="0"/>
          </a:p>
        </p:txBody>
      </p:sp>
    </p:spTree>
    <p:extLst>
      <p:ext uri="{BB962C8B-B14F-4D97-AF65-F5344CB8AC3E}">
        <p14:creationId xmlns:p14="http://schemas.microsoft.com/office/powerpoint/2010/main" val="1475216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Public administration</a:t>
            </a:r>
            <a:endParaRPr lang="en-GB" dirty="0"/>
          </a:p>
        </p:txBody>
      </p:sp>
      <p:sp>
        <p:nvSpPr>
          <p:cNvPr id="3" name="Content Placeholder 2"/>
          <p:cNvSpPr>
            <a:spLocks noGrp="1"/>
          </p:cNvSpPr>
          <p:nvPr>
            <p:ph idx="1"/>
          </p:nvPr>
        </p:nvSpPr>
        <p:spPr/>
        <p:txBody>
          <a:bodyPr/>
          <a:lstStyle/>
          <a:p>
            <a:pPr lvl="0"/>
            <a:r>
              <a:rPr lang="en-US" sz="1600" dirty="0">
                <a:solidFill>
                  <a:prstClr val="black"/>
                </a:solidFill>
              </a:rPr>
              <a:t>Recruitment of local employees is regulated by the </a:t>
            </a:r>
            <a:r>
              <a:rPr lang="en-US" sz="1600" dirty="0" err="1">
                <a:solidFill>
                  <a:prstClr val="black"/>
                </a:solidFill>
              </a:rPr>
              <a:t>Labour</a:t>
            </a:r>
            <a:r>
              <a:rPr lang="en-US" sz="1600" dirty="0">
                <a:solidFill>
                  <a:prstClr val="black"/>
                </a:solidFill>
              </a:rPr>
              <a:t> Law, as the Law on Civil Servants does not apply to local government employees. Administrative and management capacity at local level is weak and significant disparities between municipalities persist.</a:t>
            </a:r>
          </a:p>
          <a:p>
            <a:pPr lvl="0"/>
            <a:r>
              <a:rPr lang="en-US" sz="1600" dirty="0">
                <a:solidFill>
                  <a:prstClr val="black"/>
                </a:solidFill>
              </a:rPr>
              <a:t>The government has shown the will to rationalize the </a:t>
            </a:r>
            <a:r>
              <a:rPr lang="en-US" sz="1600" dirty="0" err="1">
                <a:solidFill>
                  <a:prstClr val="black"/>
                </a:solidFill>
              </a:rPr>
              <a:t>organisation</a:t>
            </a:r>
            <a:r>
              <a:rPr lang="en-US" sz="1600" dirty="0">
                <a:solidFill>
                  <a:prstClr val="black"/>
                </a:solidFill>
              </a:rPr>
              <a:t> of public administration and to streamline subordinate bodies and agencies. However, only partial actions have been initiated, and a clear and comprehensive </a:t>
            </a:r>
            <a:r>
              <a:rPr lang="en-US" sz="1600" dirty="0" err="1">
                <a:solidFill>
                  <a:prstClr val="black"/>
                </a:solidFill>
              </a:rPr>
              <a:t>organisational</a:t>
            </a:r>
            <a:r>
              <a:rPr lang="en-US" sz="1600" dirty="0">
                <a:solidFill>
                  <a:prstClr val="black"/>
                </a:solidFill>
              </a:rPr>
              <a:t> policy has yet to be determined</a:t>
            </a:r>
            <a:r>
              <a:rPr lang="en-US" sz="1600" dirty="0" smtClean="0">
                <a:solidFill>
                  <a:prstClr val="black"/>
                </a:solidFill>
              </a:rPr>
              <a:t>.</a:t>
            </a:r>
            <a:endParaRPr lang="sr-Latn-RS" sz="1600" dirty="0" smtClean="0">
              <a:solidFill>
                <a:prstClr val="black"/>
              </a:solidFill>
            </a:endParaRPr>
          </a:p>
          <a:p>
            <a:pPr lvl="0"/>
            <a:endParaRPr lang="sr-Latn-RS" sz="1600" dirty="0">
              <a:solidFill>
                <a:prstClr val="black"/>
              </a:solidFill>
            </a:endParaRPr>
          </a:p>
          <a:p>
            <a:pPr lvl="0"/>
            <a:r>
              <a:rPr lang="sr-Latn-RS" sz="1600" i="1" dirty="0" smtClean="0">
                <a:solidFill>
                  <a:prstClr val="black"/>
                </a:solidFill>
              </a:rPr>
              <a:t>Komentar:</a:t>
            </a:r>
          </a:p>
          <a:p>
            <a:pPr lvl="0"/>
            <a:r>
              <a:rPr lang="sr-Latn-RS" sz="1600" i="1" dirty="0" smtClean="0">
                <a:solidFill>
                  <a:prstClr val="black"/>
                </a:solidFill>
              </a:rPr>
              <a:t>Poseban problem, po oceni EK je zapošljavanje u lokalnoj administraciji. </a:t>
            </a:r>
          </a:p>
          <a:p>
            <a:pPr lvl="0"/>
            <a:r>
              <a:rPr lang="sr-Latn-RS" sz="1600" i="1" dirty="0" smtClean="0">
                <a:solidFill>
                  <a:prstClr val="black"/>
                </a:solidFill>
              </a:rPr>
              <a:t>Problem je jednako velik i u javnim službama i javnim preduzećima. </a:t>
            </a:r>
          </a:p>
          <a:p>
            <a:pPr lvl="0"/>
            <a:r>
              <a:rPr lang="sr-Latn-RS" sz="1600" i="1" dirty="0" smtClean="0">
                <a:solidFill>
                  <a:prstClr val="black"/>
                </a:solidFill>
              </a:rPr>
              <a:t>Tvrdi se u izveštaju EK da je „Vlada pokazala volju“ da izvrši racionalizaciju i reorganizaciju javnog sektora, ali da su preduzete samo parcijalne akcije. </a:t>
            </a:r>
          </a:p>
          <a:p>
            <a:pPr lvl="0"/>
            <a:r>
              <a:rPr lang="sr-Latn-RS" sz="1600" i="1" dirty="0" smtClean="0">
                <a:solidFill>
                  <a:prstClr val="black"/>
                </a:solidFill>
              </a:rPr>
              <a:t>Međutim, ne samo da racionalizacija još uvek nije započeta, već se i dalje barata sa proizvoljnim brojkama tzv. „agencija“, a broj zaposlenih u javnom sektoru se još uvek utvrđuje.</a:t>
            </a:r>
            <a:endParaRPr lang="en-US" sz="1600" i="1" dirty="0">
              <a:solidFill>
                <a:prstClr val="black"/>
              </a:solidFill>
            </a:endParaRPr>
          </a:p>
          <a:p>
            <a:endParaRPr lang="en-GB" dirty="0"/>
          </a:p>
        </p:txBody>
      </p:sp>
    </p:spTree>
    <p:extLst>
      <p:ext uri="{BB962C8B-B14F-4D97-AF65-F5344CB8AC3E}">
        <p14:creationId xmlns:p14="http://schemas.microsoft.com/office/powerpoint/2010/main" val="1253686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lstStyle/>
          <a:p>
            <a:r>
              <a:rPr lang="en-US" dirty="0"/>
              <a:t>Independent Regulatory Bodies </a:t>
            </a:r>
          </a:p>
        </p:txBody>
      </p:sp>
      <p:sp>
        <p:nvSpPr>
          <p:cNvPr id="3" name="Content Placeholder 2"/>
          <p:cNvSpPr>
            <a:spLocks noGrp="1"/>
          </p:cNvSpPr>
          <p:nvPr>
            <p:ph idx="1"/>
          </p:nvPr>
        </p:nvSpPr>
        <p:spPr>
          <a:xfrm>
            <a:off x="457200" y="1124744"/>
            <a:ext cx="8229600" cy="5001419"/>
          </a:xfrm>
        </p:spPr>
        <p:txBody>
          <a:bodyPr/>
          <a:lstStyle/>
          <a:p>
            <a:r>
              <a:rPr lang="en-US" sz="1600" dirty="0"/>
              <a:t>Serbia has taken new steps to address the logistical constraints affecting </a:t>
            </a:r>
            <a:r>
              <a:rPr lang="en-US" sz="1600" dirty="0" smtClean="0"/>
              <a:t>Independent Regulatory </a:t>
            </a:r>
            <a:r>
              <a:rPr lang="en-US" sz="1600" dirty="0"/>
              <a:t>Bodies </a:t>
            </a:r>
            <a:r>
              <a:rPr lang="en-US" sz="1600" dirty="0" smtClean="0"/>
              <a:t>. The Commissioner for </a:t>
            </a:r>
            <a:r>
              <a:rPr lang="en-US" sz="1600" dirty="0"/>
              <a:t>Information of Public Importance and Personal Data Protection remained active </a:t>
            </a:r>
            <a:r>
              <a:rPr lang="en-US" sz="1600" dirty="0" smtClean="0"/>
              <a:t>both within </a:t>
            </a:r>
            <a:r>
              <a:rPr lang="en-US" sz="1600" dirty="0"/>
              <a:t>the government and with the media and civil society. The number of requests </a:t>
            </a:r>
            <a:r>
              <a:rPr lang="en-US" sz="1600" dirty="0" smtClean="0"/>
              <a:t>from citizens </a:t>
            </a:r>
            <a:r>
              <a:rPr lang="en-US" sz="1600" dirty="0"/>
              <a:t>has increased. His office was allocated new premises in August which should </a:t>
            </a:r>
            <a:r>
              <a:rPr lang="en-US" sz="1600" dirty="0" smtClean="0"/>
              <a:t>allow expanding </a:t>
            </a:r>
            <a:r>
              <a:rPr lang="en-US" sz="1600" dirty="0"/>
              <a:t>its administrative capacity, when they become functional as from October </a:t>
            </a:r>
            <a:r>
              <a:rPr lang="en-US" sz="1600" dirty="0" smtClean="0"/>
              <a:t>2013. </a:t>
            </a:r>
          </a:p>
          <a:p>
            <a:r>
              <a:rPr lang="en-US" sz="1600" dirty="0" smtClean="0"/>
              <a:t>Serbia’s </a:t>
            </a:r>
            <a:r>
              <a:rPr lang="en-US" sz="1600" dirty="0"/>
              <a:t>State Audit Institution (SAI) has continued to build up capacity and now </a:t>
            </a:r>
            <a:r>
              <a:rPr lang="en-US" sz="1600" dirty="0" smtClean="0"/>
              <a:t>has approximately </a:t>
            </a:r>
            <a:r>
              <a:rPr lang="en-US" sz="1600" dirty="0"/>
              <a:t>190 staff, including around 150 auditors. The SAI has improved and </a:t>
            </a:r>
            <a:r>
              <a:rPr lang="en-US" sz="1600" dirty="0" smtClean="0"/>
              <a:t>widened its </a:t>
            </a:r>
            <a:r>
              <a:rPr lang="en-US" sz="1600" dirty="0"/>
              <a:t>audit coverage to include local self-government and state-owned companies, but it </a:t>
            </a:r>
            <a:r>
              <a:rPr lang="en-US" sz="1600" dirty="0" smtClean="0"/>
              <a:t>remains under-resourced </a:t>
            </a:r>
            <a:r>
              <a:rPr lang="en-US" sz="1600" dirty="0"/>
              <a:t>for full audit capacity. </a:t>
            </a:r>
            <a:r>
              <a:rPr lang="en-US" sz="1600" b="1" dirty="0"/>
              <a:t>Performance audit work has not started </a:t>
            </a:r>
            <a:r>
              <a:rPr lang="en-US" sz="1600" b="1" dirty="0" smtClean="0"/>
              <a:t>yet</a:t>
            </a:r>
            <a:r>
              <a:rPr lang="en-US" sz="1600" b="1" dirty="0" smtClean="0"/>
              <a:t>.</a:t>
            </a:r>
            <a:endParaRPr lang="sr-Latn-RS" sz="1600" b="1" dirty="0" smtClean="0"/>
          </a:p>
          <a:p>
            <a:endParaRPr lang="sr-Latn-RS" sz="1600" dirty="0"/>
          </a:p>
          <a:p>
            <a:r>
              <a:rPr lang="sr-Latn-RS" sz="1600" i="1" dirty="0" smtClean="0"/>
              <a:t>Komentar: EK i dalje koristi pogrešan naziv „nezavisna regulatorna tela“ za pojedine nezavisne državne organe koji nemaju regulatornu funkciju uopšte ili je ona sporedna.</a:t>
            </a:r>
          </a:p>
          <a:p>
            <a:r>
              <a:rPr lang="sr-Latn-RS" sz="1600" i="1" dirty="0" smtClean="0"/>
              <a:t>EK ukazuje na aktivnosti Poverenika i DRI, kao i rešavanje nekih od problema ovih institucija (prostor za rad). Posebno se ukazuje na značaj revizije svrsishodnosti javnih rashoda koja je tek započeta.</a:t>
            </a:r>
          </a:p>
          <a:p>
            <a:r>
              <a:rPr lang="sr-Latn-RS" sz="1600" i="1" dirty="0" smtClean="0"/>
              <a:t>Pojedini bitni problemi nisu pomenuti: neizvršavanje Poverenikovih rešenja, nedonošenje izmena i dopuna Zakona o slobodnom pristupu informacijama i odsustvo sistemskih promena na osnovu revizorskih izveštaja.</a:t>
            </a:r>
            <a:endParaRPr lang="en-US" sz="1600" i="1" dirty="0" smtClean="0"/>
          </a:p>
        </p:txBody>
      </p:sp>
    </p:spTree>
    <p:extLst>
      <p:ext uri="{BB962C8B-B14F-4D97-AF65-F5344CB8AC3E}">
        <p14:creationId xmlns:p14="http://schemas.microsoft.com/office/powerpoint/2010/main" val="1085923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lstStyle/>
          <a:p>
            <a:r>
              <a:rPr lang="en-US" dirty="0"/>
              <a:t>Anti-corruption policy</a:t>
            </a:r>
          </a:p>
        </p:txBody>
      </p:sp>
      <p:sp>
        <p:nvSpPr>
          <p:cNvPr id="3" name="Content Placeholder 2"/>
          <p:cNvSpPr>
            <a:spLocks noGrp="1"/>
          </p:cNvSpPr>
          <p:nvPr>
            <p:ph idx="1"/>
          </p:nvPr>
        </p:nvSpPr>
        <p:spPr>
          <a:xfrm>
            <a:off x="457200" y="1196752"/>
            <a:ext cx="8229600" cy="4929411"/>
          </a:xfrm>
        </p:spPr>
        <p:txBody>
          <a:bodyPr/>
          <a:lstStyle/>
          <a:p>
            <a:pPr algn="just"/>
            <a:r>
              <a:rPr lang="en-US" sz="1600" dirty="0"/>
              <a:t>Anti-corruption policy has been underpinned by a strong </a:t>
            </a:r>
            <a:r>
              <a:rPr lang="en-US" sz="1600" b="1" dirty="0"/>
              <a:t>‘zero tolerance’ message from </a:t>
            </a:r>
            <a:r>
              <a:rPr lang="en-US" sz="1600" b="1" dirty="0" smtClean="0"/>
              <a:t>the government</a:t>
            </a:r>
            <a:r>
              <a:rPr lang="en-US" sz="1600" dirty="0"/>
              <a:t>. Following broad stakeholder consultation, a </a:t>
            </a:r>
            <a:r>
              <a:rPr lang="en-US" sz="1600" b="1" dirty="0"/>
              <a:t>new </a:t>
            </a:r>
            <a:r>
              <a:rPr lang="en-US" sz="1600" b="1" dirty="0" smtClean="0"/>
              <a:t>Strategy </a:t>
            </a:r>
            <a:r>
              <a:rPr lang="en-US" sz="1600" b="1" dirty="0"/>
              <a:t>on the fight </a:t>
            </a:r>
            <a:r>
              <a:rPr lang="en-US" sz="1600" b="1" dirty="0" smtClean="0"/>
              <a:t>against corruption </a:t>
            </a:r>
            <a:r>
              <a:rPr lang="en-US" sz="1600" b="1" dirty="0"/>
              <a:t>for the period 2013-2018 was adopted in July</a:t>
            </a:r>
            <a:r>
              <a:rPr lang="en-US" sz="1600" dirty="0"/>
              <a:t>, together with a related action plan in August. The implementation of the </a:t>
            </a:r>
            <a:r>
              <a:rPr lang="en-US" sz="1600" dirty="0" smtClean="0"/>
              <a:t>Strategy </a:t>
            </a:r>
            <a:r>
              <a:rPr lang="en-US" sz="1600" dirty="0"/>
              <a:t>and </a:t>
            </a:r>
            <a:r>
              <a:rPr lang="en-US" sz="1600" dirty="0" smtClean="0"/>
              <a:t>Action Plan </a:t>
            </a:r>
            <a:r>
              <a:rPr lang="en-US" sz="1600" dirty="0"/>
              <a:t>will test Serbia’s preparedness </a:t>
            </a:r>
            <a:r>
              <a:rPr lang="en-US" sz="1600" dirty="0" smtClean="0"/>
              <a:t>and willingness </a:t>
            </a:r>
            <a:r>
              <a:rPr lang="en-US" sz="1600" dirty="0"/>
              <a:t>to proceed forward. It remains crucial that adequate resources are allocated.</a:t>
            </a:r>
          </a:p>
          <a:p>
            <a:pPr algn="just"/>
            <a:r>
              <a:rPr lang="en-US" sz="1600" b="1" dirty="0" smtClean="0"/>
              <a:t>Investigations into corruption </a:t>
            </a:r>
            <a:r>
              <a:rPr lang="en-US" sz="1600" b="1" dirty="0"/>
              <a:t>cases have been stepped up</a:t>
            </a:r>
            <a:r>
              <a:rPr lang="en-US" sz="1600" dirty="0"/>
              <a:t>, especially in high-level cases, resulting in particular </a:t>
            </a:r>
            <a:r>
              <a:rPr lang="en-US" sz="1600" dirty="0" smtClean="0"/>
              <a:t>in criminal </a:t>
            </a:r>
            <a:r>
              <a:rPr lang="en-US" sz="1600" dirty="0"/>
              <a:t>charges filed against two former ministers and the sentence in first instance of </a:t>
            </a:r>
            <a:r>
              <a:rPr lang="en-US" sz="1600" dirty="0" smtClean="0"/>
              <a:t>a former </a:t>
            </a:r>
            <a:r>
              <a:rPr lang="en-US" sz="1600" dirty="0"/>
              <a:t>president of a commercial court to six and a half years of prison for abuse of office</a:t>
            </a:r>
            <a:r>
              <a:rPr lang="en-US" sz="1600" dirty="0" smtClean="0"/>
              <a:t>.</a:t>
            </a:r>
          </a:p>
          <a:p>
            <a:pPr algn="just"/>
            <a:r>
              <a:rPr lang="en-US" sz="1600" b="1" dirty="0"/>
              <a:t>The implementation of the legal framework and the efficiency of anti-corruption institutions need to be improved. </a:t>
            </a:r>
            <a:endParaRPr lang="sr-Latn-RS" sz="1600" b="1" dirty="0" smtClean="0"/>
          </a:p>
          <a:p>
            <a:pPr algn="just"/>
            <a:r>
              <a:rPr lang="sr-Latn-RS" sz="1600" i="1" dirty="0" smtClean="0"/>
              <a:t>Komentar: </a:t>
            </a:r>
          </a:p>
          <a:p>
            <a:pPr algn="just"/>
            <a:r>
              <a:rPr lang="sr-Latn-RS" sz="1600" i="1" dirty="0" smtClean="0"/>
              <a:t>EK: Borba protiv korupcije „podržana kroz poruku „nulte tolerancije“ koju je dala Vlada“; EK ističe dobre strane usvojene Strategije i Akcionog plana; </a:t>
            </a:r>
            <a:r>
              <a:rPr lang="sr-Latn-RS" sz="1600" i="1" dirty="0" smtClean="0"/>
              <a:t>EK pominje nekoliko slučajeva započetih istraga sa optuženima koji su bili na visokim položajima; </a:t>
            </a:r>
            <a:r>
              <a:rPr lang="sr-Latn-RS" sz="1600" i="1" dirty="0" smtClean="0"/>
              <a:t>EK daje veliki značaj primeni postojećeg pravnog okvira i efikasnosti rada institucija. </a:t>
            </a:r>
            <a:endParaRPr lang="en-US" sz="1600" i="1" dirty="0"/>
          </a:p>
          <a:p>
            <a:r>
              <a:rPr lang="sr-Latn-RS" sz="1600" i="1" dirty="0" smtClean="0"/>
              <a:t>Šta je još bitno: pitanje sprovođenja antikorpcijskih zakona od strane same Vlade, ozbiljni nedostaci Strategije i Akcionog plana, pitanje  lanca komandovanja kod istraga zloupotreba i korupcije, stalnost struktura koje se bave tim istragama </a:t>
            </a:r>
            <a:r>
              <a:rPr lang="sr-Latn-RS" sz="1600" dirty="0" smtClean="0"/>
              <a:t> </a:t>
            </a:r>
            <a:endParaRPr lang="en-US" sz="1600" dirty="0"/>
          </a:p>
        </p:txBody>
      </p:sp>
    </p:spTree>
    <p:extLst>
      <p:ext uri="{BB962C8B-B14F-4D97-AF65-F5344CB8AC3E}">
        <p14:creationId xmlns:p14="http://schemas.microsoft.com/office/powerpoint/2010/main" val="656611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lstStyle/>
          <a:p>
            <a:r>
              <a:rPr lang="en-US" dirty="0"/>
              <a:t>Anti-Corruption Agency</a:t>
            </a:r>
          </a:p>
        </p:txBody>
      </p:sp>
      <p:sp>
        <p:nvSpPr>
          <p:cNvPr id="3" name="Content Placeholder 2"/>
          <p:cNvSpPr>
            <a:spLocks noGrp="1"/>
          </p:cNvSpPr>
          <p:nvPr>
            <p:ph idx="1"/>
          </p:nvPr>
        </p:nvSpPr>
        <p:spPr>
          <a:xfrm>
            <a:off x="457200" y="1268760"/>
            <a:ext cx="8229600" cy="4857403"/>
          </a:xfrm>
        </p:spPr>
        <p:txBody>
          <a:bodyPr/>
          <a:lstStyle/>
          <a:p>
            <a:pPr algn="just"/>
            <a:r>
              <a:rPr lang="en-US" sz="1600" dirty="0"/>
              <a:t>The Anti-Corruption Agency’s operations continued, mostly in relation to the control of the financing of political parties. The </a:t>
            </a:r>
            <a:r>
              <a:rPr lang="en-US" sz="1600" b="1" dirty="0"/>
              <a:t>Anti-Corruption Agency needs to make full use of its capacity, in particular for checks on the funding of electoral </a:t>
            </a:r>
            <a:r>
              <a:rPr lang="en-US" sz="1600" b="1" dirty="0" smtClean="0"/>
              <a:t>campaigns.</a:t>
            </a:r>
            <a:r>
              <a:rPr lang="sr-Latn-RS" sz="1600" b="1" dirty="0" smtClean="0"/>
              <a:t> </a:t>
            </a:r>
            <a:r>
              <a:rPr lang="en-US" sz="1600" dirty="0" smtClean="0"/>
              <a:t>In </a:t>
            </a:r>
            <a:r>
              <a:rPr lang="en-US" sz="1600" dirty="0"/>
              <a:t>May, the Agency </a:t>
            </a:r>
            <a:r>
              <a:rPr lang="en-US" sz="1600" dirty="0" smtClean="0"/>
              <a:t>adopted </a:t>
            </a:r>
            <a:r>
              <a:rPr lang="en-US" sz="1600" dirty="0"/>
              <a:t>its first report ever on the financing </a:t>
            </a:r>
            <a:r>
              <a:rPr lang="en-US" sz="1600" dirty="0" smtClean="0"/>
              <a:t>of electoral </a:t>
            </a:r>
            <a:r>
              <a:rPr lang="en-US" sz="1600" dirty="0"/>
              <a:t>campaigns, for 2012. Annual financing was reported by two thirds of </a:t>
            </a:r>
            <a:r>
              <a:rPr lang="en-US" sz="1600" dirty="0" smtClean="0"/>
              <a:t>political groups</a:t>
            </a:r>
            <a:r>
              <a:rPr lang="en-US" sz="1600" dirty="0"/>
              <a:t>. The Agency submitted 53 requests for </a:t>
            </a:r>
            <a:r>
              <a:rPr lang="en-US" sz="1600" dirty="0" err="1"/>
              <a:t>misdemeanour</a:t>
            </a:r>
            <a:r>
              <a:rPr lang="en-US" sz="1600" dirty="0"/>
              <a:t> procedures on the grounds </a:t>
            </a:r>
            <a:r>
              <a:rPr lang="en-US" sz="1600" dirty="0" smtClean="0"/>
              <a:t>of inappropriate </a:t>
            </a:r>
            <a:r>
              <a:rPr lang="en-US" sz="1600" dirty="0"/>
              <a:t>use of funds, untimely submission of annual financial reports and </a:t>
            </a:r>
            <a:r>
              <a:rPr lang="en-US" sz="1600" dirty="0" smtClean="0"/>
              <a:t>no submission of </a:t>
            </a:r>
            <a:r>
              <a:rPr lang="en-US" sz="1600" dirty="0"/>
              <a:t>electoral campaign financial reports. However, </a:t>
            </a:r>
            <a:r>
              <a:rPr lang="en-US" sz="1600" b="1" dirty="0"/>
              <a:t>cases of illicit wealth</a:t>
            </a:r>
            <a:r>
              <a:rPr lang="en-US" sz="1600" dirty="0"/>
              <a:t> will </a:t>
            </a:r>
            <a:r>
              <a:rPr lang="en-US" sz="1600" dirty="0" smtClean="0"/>
              <a:t>have to </a:t>
            </a:r>
            <a:r>
              <a:rPr lang="en-US" sz="1600" dirty="0"/>
              <a:t>be addressed in line with the provisions of the action plan on the fight against corruption</a:t>
            </a:r>
            <a:r>
              <a:rPr lang="en-US" sz="1600" dirty="0" smtClean="0"/>
              <a:t>.</a:t>
            </a:r>
          </a:p>
          <a:p>
            <a:pPr algn="just"/>
            <a:r>
              <a:rPr lang="en-US" sz="1600" b="1" dirty="0"/>
              <a:t>Track records of asset declarations and checks on party funding need to be </a:t>
            </a:r>
            <a:r>
              <a:rPr lang="en-US" sz="1600" b="1" dirty="0" smtClean="0"/>
              <a:t>established.</a:t>
            </a:r>
            <a:r>
              <a:rPr lang="sr-Latn-RS" sz="1600" dirty="0" smtClean="0"/>
              <a:t> </a:t>
            </a:r>
            <a:r>
              <a:rPr lang="en-US" sz="1600" b="1" dirty="0" smtClean="0"/>
              <a:t>Detection and resolution of cases of conflict of interest</a:t>
            </a:r>
            <a:r>
              <a:rPr lang="en-US" sz="1600" dirty="0" smtClean="0"/>
              <a:t> </a:t>
            </a:r>
            <a:r>
              <a:rPr lang="en-US" sz="1600" dirty="0"/>
              <a:t>remains at an early stage </a:t>
            </a:r>
            <a:r>
              <a:rPr lang="en-US" sz="1600" dirty="0" smtClean="0"/>
              <a:t>since although </a:t>
            </a:r>
            <a:r>
              <a:rPr lang="en-US" sz="1600" dirty="0"/>
              <a:t>more files than ever were processed, very few charges were filed during </a:t>
            </a:r>
            <a:r>
              <a:rPr lang="en-US" sz="1600" dirty="0" smtClean="0"/>
              <a:t>the reporting </a:t>
            </a:r>
            <a:r>
              <a:rPr lang="en-US" sz="1600" dirty="0"/>
              <a:t>period. </a:t>
            </a:r>
            <a:endParaRPr lang="en-US" sz="1600" dirty="0" smtClean="0"/>
          </a:p>
          <a:p>
            <a:pPr algn="just"/>
            <a:r>
              <a:rPr lang="en-US" sz="1600" dirty="0" smtClean="0"/>
              <a:t>Half </a:t>
            </a:r>
            <a:r>
              <a:rPr lang="en-US" sz="1600" dirty="0"/>
              <a:t>of the public authorities obliged to draft </a:t>
            </a:r>
            <a:r>
              <a:rPr lang="en-US" sz="1600" b="1" dirty="0"/>
              <a:t>Integrity Plans</a:t>
            </a:r>
            <a:r>
              <a:rPr lang="en-US" sz="1600" dirty="0"/>
              <a:t> did not </a:t>
            </a:r>
            <a:r>
              <a:rPr lang="en-US" sz="1600" dirty="0" smtClean="0"/>
              <a:t>fulfill</a:t>
            </a:r>
            <a:r>
              <a:rPr lang="en-US" sz="1600" dirty="0"/>
              <a:t> </a:t>
            </a:r>
            <a:r>
              <a:rPr lang="en-US" sz="1600" dirty="0" smtClean="0"/>
              <a:t>their </a:t>
            </a:r>
            <a:r>
              <a:rPr lang="en-US" sz="1600" dirty="0"/>
              <a:t>obligations without any statutory sanctions being provided</a:t>
            </a:r>
            <a:r>
              <a:rPr lang="en-US" sz="1600" dirty="0" smtClean="0"/>
              <a:t>.</a:t>
            </a:r>
            <a:endParaRPr lang="sr-Latn-RS" sz="1600" dirty="0" smtClean="0"/>
          </a:p>
          <a:p>
            <a:pPr algn="just"/>
            <a:r>
              <a:rPr lang="sr-Latn-RS" sz="1600" i="1" dirty="0" smtClean="0"/>
              <a:t>Komentari: EK pridaje veliki značaj temeljnoj kontroli izveštaja o finansiranju kampanje, ispitivanju tačnosti imovinskih izveštaja funkcionera, rešavanja sukoba interesa i sprovođenju planova integriteta.</a:t>
            </a:r>
            <a:endParaRPr lang="en-US" sz="1600" i="1" dirty="0"/>
          </a:p>
          <a:p>
            <a:endParaRPr lang="en-US" sz="1600" dirty="0"/>
          </a:p>
        </p:txBody>
      </p:sp>
    </p:spTree>
    <p:extLst>
      <p:ext uri="{BB962C8B-B14F-4D97-AF65-F5344CB8AC3E}">
        <p14:creationId xmlns:p14="http://schemas.microsoft.com/office/powerpoint/2010/main" val="31352424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lstStyle/>
          <a:p>
            <a:r>
              <a:rPr lang="en-US" dirty="0"/>
              <a:t>Judicial system</a:t>
            </a:r>
          </a:p>
        </p:txBody>
      </p:sp>
      <p:sp>
        <p:nvSpPr>
          <p:cNvPr id="3" name="Content Placeholder 2"/>
          <p:cNvSpPr>
            <a:spLocks noGrp="1"/>
          </p:cNvSpPr>
          <p:nvPr>
            <p:ph idx="1"/>
          </p:nvPr>
        </p:nvSpPr>
        <p:spPr>
          <a:xfrm>
            <a:off x="457200" y="1196752"/>
            <a:ext cx="8229600" cy="4929411"/>
          </a:xfrm>
        </p:spPr>
        <p:txBody>
          <a:bodyPr/>
          <a:lstStyle/>
          <a:p>
            <a:pPr algn="just"/>
            <a:r>
              <a:rPr lang="en-US" sz="1600" dirty="0" smtClean="0"/>
              <a:t>The </a:t>
            </a:r>
            <a:r>
              <a:rPr lang="en-US" sz="1600" dirty="0"/>
              <a:t>Serbian authorities have undertaken to implement </a:t>
            </a:r>
            <a:r>
              <a:rPr lang="en-US" sz="1600" dirty="0" smtClean="0"/>
              <a:t>the Constitutional </a:t>
            </a:r>
            <a:r>
              <a:rPr lang="en-US" sz="1600" dirty="0"/>
              <a:t>Court’s rulings of 2012 which overturned the non-reappointment of judges </a:t>
            </a:r>
            <a:r>
              <a:rPr lang="en-US" sz="1600" dirty="0" smtClean="0"/>
              <a:t>and prosecutors</a:t>
            </a:r>
            <a:r>
              <a:rPr lang="en-US" sz="1600" dirty="0"/>
              <a:t>, leading to the reintegration of some 800 magistrates, representing one third of </a:t>
            </a:r>
            <a:r>
              <a:rPr lang="en-US" sz="1600" dirty="0" smtClean="0"/>
              <a:t>the total </a:t>
            </a:r>
            <a:r>
              <a:rPr lang="en-US" sz="1600" dirty="0" smtClean="0"/>
              <a:t>number.</a:t>
            </a:r>
            <a:r>
              <a:rPr lang="sr-Latn-RS" sz="1600" dirty="0" smtClean="0"/>
              <a:t> </a:t>
            </a:r>
            <a:r>
              <a:rPr lang="en-US" sz="1600" dirty="0" smtClean="0"/>
              <a:t>The </a:t>
            </a:r>
            <a:r>
              <a:rPr lang="en-US" sz="1600" dirty="0"/>
              <a:t>parliament adopted a new </a:t>
            </a:r>
            <a:r>
              <a:rPr lang="en-US" sz="1600" dirty="0" smtClean="0"/>
              <a:t>National Judicial Reform Strategy </a:t>
            </a:r>
            <a:r>
              <a:rPr lang="en-US" sz="1600" dirty="0"/>
              <a:t>for the period 2013-2018 </a:t>
            </a:r>
            <a:r>
              <a:rPr lang="en-US" sz="1600" dirty="0" smtClean="0"/>
              <a:t>in </a:t>
            </a:r>
            <a:r>
              <a:rPr lang="en-US" sz="1600" dirty="0" smtClean="0"/>
              <a:t>July</a:t>
            </a:r>
            <a:r>
              <a:rPr lang="sr-Latn-RS" sz="1600" dirty="0" smtClean="0"/>
              <a:t> </a:t>
            </a:r>
            <a:endParaRPr lang="en-US" sz="1600" dirty="0" smtClean="0"/>
          </a:p>
          <a:p>
            <a:pPr algn="just"/>
            <a:r>
              <a:rPr lang="en-US" sz="1600" dirty="0"/>
              <a:t>Regarding the </a:t>
            </a:r>
            <a:r>
              <a:rPr lang="en-US" sz="1600" b="1" dirty="0"/>
              <a:t>independence</a:t>
            </a:r>
            <a:r>
              <a:rPr lang="en-US" sz="1600" dirty="0"/>
              <a:t> of the judiciary, the current constitutional and </a:t>
            </a:r>
            <a:r>
              <a:rPr lang="en-US" sz="1600" dirty="0" smtClean="0"/>
              <a:t>legislative framework </a:t>
            </a:r>
            <a:r>
              <a:rPr lang="en-US" sz="1600" dirty="0"/>
              <a:t>still leaves room for undue political influence, in particular when it comes </a:t>
            </a:r>
            <a:r>
              <a:rPr lang="en-US" sz="1600" dirty="0" smtClean="0"/>
              <a:t>to appointments </a:t>
            </a:r>
            <a:r>
              <a:rPr lang="en-US" sz="1600" dirty="0"/>
              <a:t>and dismissals, and needs to be </a:t>
            </a:r>
            <a:r>
              <a:rPr lang="en-US" sz="1600" dirty="0" smtClean="0"/>
              <a:t>amended.</a:t>
            </a:r>
            <a:r>
              <a:rPr lang="sr-Latn-RS" sz="1600" dirty="0" smtClean="0"/>
              <a:t> </a:t>
            </a:r>
            <a:r>
              <a:rPr lang="en-US" sz="1600" dirty="0" smtClean="0"/>
              <a:t>The </a:t>
            </a:r>
            <a:r>
              <a:rPr lang="en-US" sz="1600" b="1" dirty="0"/>
              <a:t>impartiality</a:t>
            </a:r>
            <a:r>
              <a:rPr lang="en-US" sz="1600" dirty="0"/>
              <a:t> of judges continues to be broadly ensured</a:t>
            </a:r>
            <a:r>
              <a:rPr lang="en-US" sz="1600" dirty="0" smtClean="0"/>
              <a:t>.</a:t>
            </a:r>
            <a:r>
              <a:rPr lang="sr-Latn-RS" sz="1600" dirty="0" smtClean="0"/>
              <a:t> </a:t>
            </a:r>
            <a:r>
              <a:rPr lang="en-US" sz="1600" dirty="0" smtClean="0"/>
              <a:t>In </a:t>
            </a:r>
            <a:r>
              <a:rPr lang="en-US" sz="1600" dirty="0"/>
              <a:t>relation to </a:t>
            </a:r>
            <a:r>
              <a:rPr lang="en-US" sz="1600" b="1" dirty="0"/>
              <a:t>accountability</a:t>
            </a:r>
            <a:r>
              <a:rPr lang="en-US" sz="1600" dirty="0"/>
              <a:t>, one judge was sanctioned following disciplinary procedures </a:t>
            </a:r>
            <a:r>
              <a:rPr lang="en-US" sz="1600" dirty="0" smtClean="0"/>
              <a:t>in 2013</a:t>
            </a:r>
            <a:r>
              <a:rPr lang="en-US" sz="1600" dirty="0"/>
              <a:t>. The </a:t>
            </a:r>
            <a:r>
              <a:rPr lang="en-US" sz="1600" dirty="0" smtClean="0"/>
              <a:t>procedure for </a:t>
            </a:r>
            <a:r>
              <a:rPr lang="en-US" sz="1600" dirty="0"/>
              <a:t>lifting the functional immunity of judges, prosecutors and members of the </a:t>
            </a:r>
            <a:r>
              <a:rPr lang="en-US" sz="1600" dirty="0" smtClean="0"/>
              <a:t>Councils remain </a:t>
            </a:r>
            <a:r>
              <a:rPr lang="en-US" sz="1600" dirty="0"/>
              <a:t>largely unused. </a:t>
            </a:r>
            <a:r>
              <a:rPr lang="en-US" sz="1600" b="1" dirty="0"/>
              <a:t>The implementation of those control mechanisms needs to be </a:t>
            </a:r>
            <a:r>
              <a:rPr lang="en-US" sz="1600" b="1" dirty="0" smtClean="0"/>
              <a:t>stepped up</a:t>
            </a:r>
            <a:r>
              <a:rPr lang="en-US" sz="1600" dirty="0"/>
              <a:t>, especially since allegations of corruption in the judiciary persist</a:t>
            </a:r>
            <a:r>
              <a:rPr lang="en-US" sz="1600" dirty="0" smtClean="0"/>
              <a:t>.</a:t>
            </a:r>
          </a:p>
          <a:p>
            <a:pPr algn="just"/>
            <a:r>
              <a:rPr lang="en-US" sz="1600" dirty="0"/>
              <a:t>Further reform of the court network will require a comprehensive </a:t>
            </a:r>
            <a:r>
              <a:rPr lang="en-US" sz="1600" dirty="0" smtClean="0"/>
              <a:t>analysis, notably </a:t>
            </a:r>
            <a:r>
              <a:rPr lang="en-US" sz="1600" dirty="0"/>
              <a:t>in terms of cost, efficiency and access to justice</a:t>
            </a:r>
            <a:r>
              <a:rPr lang="en-US" sz="1600" dirty="0" smtClean="0"/>
              <a:t>.</a:t>
            </a:r>
            <a:r>
              <a:rPr lang="sr-Latn-RS" sz="1600" dirty="0" smtClean="0"/>
              <a:t> </a:t>
            </a:r>
            <a:r>
              <a:rPr lang="en-US" sz="1600" dirty="0" smtClean="0"/>
              <a:t>The </a:t>
            </a:r>
            <a:r>
              <a:rPr lang="en-US" sz="1600" dirty="0"/>
              <a:t>quality of statistics needs to </a:t>
            </a:r>
            <a:r>
              <a:rPr lang="en-US" sz="1600" dirty="0" smtClean="0"/>
              <a:t>be improved</a:t>
            </a:r>
            <a:r>
              <a:rPr lang="en-US" sz="1600" dirty="0"/>
              <a:t>.</a:t>
            </a:r>
            <a:endParaRPr lang="en-US" sz="1600" dirty="0" smtClean="0"/>
          </a:p>
          <a:p>
            <a:r>
              <a:rPr lang="sr-Latn-RS" sz="1600" i="1" dirty="0" smtClean="0"/>
              <a:t>Komentar: EK konstatuje „mogućnost političkog uticaja“  i ukazuje na nedovoljnu primenu sistema odgovornosti , potrebu analize troškova i unapređenja statistike. </a:t>
            </a:r>
          </a:p>
          <a:p>
            <a:endParaRPr lang="en-US" sz="1600" i="1" dirty="0"/>
          </a:p>
        </p:txBody>
      </p:sp>
    </p:spTree>
    <p:extLst>
      <p:ext uri="{BB962C8B-B14F-4D97-AF65-F5344CB8AC3E}">
        <p14:creationId xmlns:p14="http://schemas.microsoft.com/office/powerpoint/2010/main" val="33906821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2192</TotalTime>
  <Words>2641</Words>
  <Application>Microsoft Office PowerPoint</Application>
  <PresentationFormat>On-screen Show (4:3)</PresentationFormat>
  <Paragraphs>102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Borba protiv korupcije u izveštaju Evropske komisije za 2013  Fight against corruption in EC report for Serbia for 2013 </vt:lpstr>
      <vt:lpstr>Parliament</vt:lpstr>
      <vt:lpstr> Government </vt:lpstr>
      <vt:lpstr>Public administration</vt:lpstr>
      <vt:lpstr>Public administration</vt:lpstr>
      <vt:lpstr>Independent Regulatory Bodies </vt:lpstr>
      <vt:lpstr>Anti-corruption policy</vt:lpstr>
      <vt:lpstr>Anti-Corruption Agency</vt:lpstr>
      <vt:lpstr>Judicial system</vt:lpstr>
      <vt:lpstr>Proactive approach to investigating corruption</vt:lpstr>
      <vt:lpstr>Whistle-blowers, GRECO, Coordination</vt:lpstr>
      <vt:lpstr>Areas vulnerable to corruption </vt:lpstr>
      <vt:lpstr>Public procurement</vt:lpstr>
      <vt:lpstr>Media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Борба против корупције у Аналитичком извештају Европске комисије за 2011</dc:title>
  <dc:creator>TS</dc:creator>
  <cp:lastModifiedBy>Nemanja</cp:lastModifiedBy>
  <cp:revision>78</cp:revision>
  <dcterms:created xsi:type="dcterms:W3CDTF">2011-10-24T07:41:32Z</dcterms:created>
  <dcterms:modified xsi:type="dcterms:W3CDTF">2013-10-16T20:27:27Z</dcterms:modified>
</cp:coreProperties>
</file>